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5" r:id="rId4"/>
  </p:sldMasterIdLst>
  <p:sldIdLst>
    <p:sldId id="256" r:id="rId5"/>
    <p:sldId id="257" r:id="rId6"/>
    <p:sldId id="258" r:id="rId7"/>
    <p:sldId id="259" r:id="rId8"/>
    <p:sldId id="261" r:id="rId9"/>
    <p:sldId id="260" r:id="rId10"/>
    <p:sldId id="262" r:id="rId11"/>
    <p:sldId id="263" r:id="rId12"/>
    <p:sldId id="264" r:id="rId13"/>
    <p:sldId id="266" r:id="rId14"/>
    <p:sldId id="265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3" r:id="rId23"/>
    <p:sldId id="27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952A4-8813-3178-627E-66971BD10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D247D3-6377-8C72-A01C-1162089E5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15CE9-2999-86B2-47F7-F9CACA88F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E160A-EC21-92F3-2153-CBDA25DFC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83B35-643F-19EB-E468-D3BB2215B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26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40D11-5518-1696-F5C0-4AA3398B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F729D-972F-CE1D-2E50-F12A66D8E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9ACB4-EDF6-4FC1-2A78-E5BE649A6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D5D5E-3CB3-B044-E21A-D95DFCE26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4DFEC-3321-08E6-316A-11169BBC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022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BDADE-2100-D7F1-59A2-0D6D403A4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94153-6BE8-2F7C-1B44-646212858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9A1D-4281-1B34-6B61-677082B47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90873-1DEA-1945-375B-7B4854F7E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B86BB-5FA6-460C-DDE7-CDC8503B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824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6BDD6-569C-80D1-E5B1-F19E1C27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E946B-F2BA-3295-1239-8DD74824C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93F1EC-4D5F-8F51-856F-DEAFE9A99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EE067-AD2F-DEE9-96DA-602E0B816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237D5-CDD6-A2C2-097D-A557B1EEC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B178E-2555-DF37-5E0A-05EE4BC8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406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5DC6C-64D0-B521-17DD-8402EB02F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AD5DC-ADD0-4D97-3547-1D95DDA5B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20E004-B431-1F35-9F9A-EEA0FDA38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094CBC-BE83-C868-4D41-71387FE978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F307F3-16E6-9800-8C57-94675E9266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03AE85-CA38-292C-5889-86C3E90EA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92B3EB-ED97-C303-A515-6E86AB03A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A886D8-045C-45EF-8FE2-A67D9E8E1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22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C69B6-07CD-5F99-F078-C7B509311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CD0A18-4206-9383-1983-E24DAA98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C949C2-A536-349C-0C7E-EC2AA3707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26B7BB-2EBC-905B-8F46-A48316FA6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4902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DB2FD-7C66-2F9A-9F27-DE3545C20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6B14ED-8CAC-9F68-05BD-C9DF1492E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7F3AF-4FC5-56EA-B48A-1ADBEE3DA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3802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85E03-0133-0EE3-95D7-D5A825C1A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C8EDB-5238-36DD-4CB3-D30736C31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A14E4-421B-58EF-67F2-72C222161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F101B-627D-90C3-C62F-AC19FC326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64313-3E08-5BF1-8E71-125DDDA13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C7FE3-AB40-62DC-A531-622975B08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033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3CCC7-DF19-9025-6814-B2F818B5D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0498AE-B8DC-FFCB-91CC-BB3D59251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79769-1DA9-7533-27D2-DBA67E274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8DC3-3082-F16C-CFE0-164A008A0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25B52-C928-DE4A-788B-AC8C4D573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9BCC05-538A-55A2-1C9A-9056E29C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548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652FF-A43B-08E4-1CCE-6AC368EAA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C7588-FE64-BBBF-4165-C53E03680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1E61C-68C1-A8A7-6F8C-38D2315CA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FE21E-32CD-72E3-0333-5CBC58C5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2AC9D-37DD-34BA-C20A-F2109E9A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5812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4E7868-091E-1CD0-5920-7943D6504C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2BE4B6-8656-7D2F-9195-E1D2B4C862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DD1C9-BADF-4229-659F-6C9A35576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A5844-2479-6120-2A04-9E9E1BB72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6CEC-973E-D01D-33C9-7CE0380E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5674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5116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9735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4779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6772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4540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122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2937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65968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1628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0917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2977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0" name="Google Shape;10;p2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" name="Google Shape;14;p2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1126467" y="1987600"/>
            <a:ext cx="5060000" cy="28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067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811134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lt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8" name="Google Shape;18;p3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3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" name="Google Shape;22;p3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498151" y="3234000"/>
            <a:ext cx="3695600" cy="19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1498151" y="1595267"/>
            <a:ext cx="3695600" cy="14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6469814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lt2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4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27" name="Google Shape;27;p4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4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" name="Google Shape;31;p4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36290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l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5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36" name="Google Shape;36;p5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5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5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5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" name="Google Shape;40;p5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1"/>
          </p:nvPr>
        </p:nvSpPr>
        <p:spPr>
          <a:xfrm>
            <a:off x="1575233" y="30708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2"/>
          </p:nvPr>
        </p:nvSpPr>
        <p:spPr>
          <a:xfrm>
            <a:off x="6448400" y="30708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3"/>
          </p:nvPr>
        </p:nvSpPr>
        <p:spPr>
          <a:xfrm>
            <a:off x="1575233" y="38895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4"/>
          </p:nvPr>
        </p:nvSpPr>
        <p:spPr>
          <a:xfrm>
            <a:off x="6448400" y="38895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558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6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48" name="Google Shape;48;p6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6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6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6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" name="Google Shape;52;p6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4" name="Google Shape;54;p6"/>
          <p:cNvSpPr/>
          <p:nvPr/>
        </p:nvSpPr>
        <p:spPr>
          <a:xfrm rot="10800000">
            <a:off x="474965" y="5498786"/>
            <a:ext cx="1717303" cy="913348"/>
          </a:xfrm>
          <a:custGeom>
            <a:avLst/>
            <a:gdLst/>
            <a:ahLst/>
            <a:cxnLst/>
            <a:rect l="l" t="t" r="r" b="b"/>
            <a:pathLst>
              <a:path w="30174" h="16049" extrusionOk="0">
                <a:moveTo>
                  <a:pt x="1" y="1"/>
                </a:moveTo>
                <a:cubicBezTo>
                  <a:pt x="7986" y="12278"/>
                  <a:pt x="19203" y="16049"/>
                  <a:pt x="28402" y="16049"/>
                </a:cubicBezTo>
                <a:cubicBezTo>
                  <a:pt x="29002" y="16049"/>
                  <a:pt x="29593" y="16033"/>
                  <a:pt x="30174" y="16002"/>
                </a:cubicBezTo>
                <a:lnTo>
                  <a:pt x="30174" y="2248"/>
                </a:lnTo>
                <a:cubicBezTo>
                  <a:pt x="30174" y="1007"/>
                  <a:pt x="29168" y="1"/>
                  <a:pt x="27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6"/>
          <p:cNvSpPr/>
          <p:nvPr/>
        </p:nvSpPr>
        <p:spPr>
          <a:xfrm>
            <a:off x="9999698" y="451986"/>
            <a:ext cx="1717303" cy="913348"/>
          </a:xfrm>
          <a:custGeom>
            <a:avLst/>
            <a:gdLst/>
            <a:ahLst/>
            <a:cxnLst/>
            <a:rect l="l" t="t" r="r" b="b"/>
            <a:pathLst>
              <a:path w="30174" h="16049" extrusionOk="0">
                <a:moveTo>
                  <a:pt x="1" y="1"/>
                </a:moveTo>
                <a:cubicBezTo>
                  <a:pt x="7986" y="12278"/>
                  <a:pt x="19203" y="16049"/>
                  <a:pt x="28402" y="16049"/>
                </a:cubicBezTo>
                <a:cubicBezTo>
                  <a:pt x="29002" y="16049"/>
                  <a:pt x="29593" y="16033"/>
                  <a:pt x="30174" y="16002"/>
                </a:cubicBezTo>
                <a:lnTo>
                  <a:pt x="30174" y="2248"/>
                </a:lnTo>
                <a:cubicBezTo>
                  <a:pt x="30174" y="1007"/>
                  <a:pt x="29168" y="1"/>
                  <a:pt x="27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087545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lt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7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58" name="Google Shape;58;p7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7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7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7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" name="Google Shape;62;p7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8337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67" name="Google Shape;67;p8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8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8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8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" name="Google Shape;71;p8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805800" y="1551000"/>
            <a:ext cx="8580400" cy="37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753392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9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75" name="Google Shape;75;p9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9" name="Google Shape;79;p9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9"/>
          <p:cNvSpPr txBox="1">
            <a:spLocks noGrp="1"/>
          </p:cNvSpPr>
          <p:nvPr>
            <p:ph type="title"/>
          </p:nvPr>
        </p:nvSpPr>
        <p:spPr>
          <a:xfrm>
            <a:off x="960000" y="489897"/>
            <a:ext cx="10272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subTitle" idx="1"/>
          </p:nvPr>
        </p:nvSpPr>
        <p:spPr>
          <a:xfrm>
            <a:off x="2988733" y="1798333"/>
            <a:ext cx="6214800" cy="22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2617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0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84" name="Google Shape;84;p10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10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10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10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8" name="Google Shape;88;p10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960000" y="3047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266290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lt2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11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92" name="Google Shape;92;p11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11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11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11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6" name="Google Shape;96;p11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" name="Google Shape;97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077967"/>
            <a:ext cx="8768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98" name="Google Shape;98;p11"/>
          <p:cNvSpPr txBox="1">
            <a:spLocks noGrp="1"/>
          </p:cNvSpPr>
          <p:nvPr>
            <p:ph type="subTitle" idx="1"/>
          </p:nvPr>
        </p:nvSpPr>
        <p:spPr>
          <a:xfrm>
            <a:off x="1712000" y="4092833"/>
            <a:ext cx="87680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098434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911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lt2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3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02" name="Google Shape;102;p13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13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13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13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6" name="Google Shape;106;p13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hasCustomPrompt="1"/>
          </p:nvPr>
        </p:nvSpPr>
        <p:spPr>
          <a:xfrm>
            <a:off x="1510317" y="2607033"/>
            <a:ext cx="30572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1"/>
          </p:nvPr>
        </p:nvSpPr>
        <p:spPr>
          <a:xfrm>
            <a:off x="1510333" y="3673367"/>
            <a:ext cx="3057200" cy="119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 idx="2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3" hasCustomPrompt="1"/>
          </p:nvPr>
        </p:nvSpPr>
        <p:spPr>
          <a:xfrm>
            <a:off x="4567517" y="2607033"/>
            <a:ext cx="30572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"/>
          </p:nvPr>
        </p:nvSpPr>
        <p:spPr>
          <a:xfrm>
            <a:off x="4567417" y="3673367"/>
            <a:ext cx="3057200" cy="119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title" idx="5" hasCustomPrompt="1"/>
          </p:nvPr>
        </p:nvSpPr>
        <p:spPr>
          <a:xfrm>
            <a:off x="7624484" y="2607033"/>
            <a:ext cx="30572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6"/>
          </p:nvPr>
        </p:nvSpPr>
        <p:spPr>
          <a:xfrm>
            <a:off x="7624500" y="3673367"/>
            <a:ext cx="3057200" cy="119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763338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14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16" name="Google Shape;116;p14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14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14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14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0" name="Google Shape;120;p14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14"/>
          <p:cNvSpPr txBox="1">
            <a:spLocks noGrp="1"/>
          </p:cNvSpPr>
          <p:nvPr>
            <p:ph type="title"/>
          </p:nvPr>
        </p:nvSpPr>
        <p:spPr>
          <a:xfrm>
            <a:off x="6096000" y="3234000"/>
            <a:ext cx="4597600" cy="19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title" idx="2" hasCustomPrompt="1"/>
          </p:nvPr>
        </p:nvSpPr>
        <p:spPr>
          <a:xfrm>
            <a:off x="6096000" y="1595267"/>
            <a:ext cx="4597600" cy="14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7976968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bg>
      <p:bgPr>
        <a:solidFill>
          <a:schemeClr val="lt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5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25" name="Google Shape;125;p15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15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15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15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9" name="Google Shape;129;p15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15"/>
          <p:cNvSpPr txBox="1">
            <a:spLocks noGrp="1"/>
          </p:cNvSpPr>
          <p:nvPr>
            <p:ph type="title"/>
          </p:nvPr>
        </p:nvSpPr>
        <p:spPr>
          <a:xfrm>
            <a:off x="6096000" y="3234000"/>
            <a:ext cx="4597600" cy="19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1" name="Google Shape;131;p15"/>
          <p:cNvSpPr txBox="1">
            <a:spLocks noGrp="1"/>
          </p:cNvSpPr>
          <p:nvPr>
            <p:ph type="title" idx="2" hasCustomPrompt="1"/>
          </p:nvPr>
        </p:nvSpPr>
        <p:spPr>
          <a:xfrm>
            <a:off x="6096000" y="1595267"/>
            <a:ext cx="4597600" cy="14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103992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lt2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6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34" name="Google Shape;134;p16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16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16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16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8" name="Google Shape;138;p16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6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body" idx="1"/>
          </p:nvPr>
        </p:nvSpPr>
        <p:spPr>
          <a:xfrm>
            <a:off x="953400" y="1660933"/>
            <a:ext cx="10285200" cy="448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lvl="1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1" name="Google Shape;141;p16"/>
          <p:cNvSpPr/>
          <p:nvPr/>
        </p:nvSpPr>
        <p:spPr>
          <a:xfrm rot="10800000" flipH="1">
            <a:off x="9997901" y="5498786"/>
            <a:ext cx="1719113" cy="913348"/>
          </a:xfrm>
          <a:custGeom>
            <a:avLst/>
            <a:gdLst/>
            <a:ahLst/>
            <a:cxnLst/>
            <a:rect l="l" t="t" r="r" b="b"/>
            <a:pathLst>
              <a:path w="30174" h="16049" extrusionOk="0">
                <a:moveTo>
                  <a:pt x="1" y="1"/>
                </a:moveTo>
                <a:cubicBezTo>
                  <a:pt x="7986" y="12278"/>
                  <a:pt x="19203" y="16049"/>
                  <a:pt x="28402" y="16049"/>
                </a:cubicBezTo>
                <a:cubicBezTo>
                  <a:pt x="29002" y="16049"/>
                  <a:pt x="29593" y="16033"/>
                  <a:pt x="30174" y="16002"/>
                </a:cubicBezTo>
                <a:lnTo>
                  <a:pt x="30174" y="2248"/>
                </a:lnTo>
                <a:cubicBezTo>
                  <a:pt x="30174" y="1007"/>
                  <a:pt x="29168" y="1"/>
                  <a:pt x="27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536386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lt2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17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44" name="Google Shape;144;p17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8" name="Google Shape;148;p17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17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body" idx="1"/>
          </p:nvPr>
        </p:nvSpPr>
        <p:spPr>
          <a:xfrm>
            <a:off x="953400" y="1660933"/>
            <a:ext cx="10285200" cy="448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lvl="1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1" name="Google Shape;151;p17"/>
          <p:cNvSpPr/>
          <p:nvPr/>
        </p:nvSpPr>
        <p:spPr>
          <a:xfrm rot="10800000" flipH="1">
            <a:off x="9997901" y="5498786"/>
            <a:ext cx="1719113" cy="913348"/>
          </a:xfrm>
          <a:custGeom>
            <a:avLst/>
            <a:gdLst/>
            <a:ahLst/>
            <a:cxnLst/>
            <a:rect l="l" t="t" r="r" b="b"/>
            <a:pathLst>
              <a:path w="30174" h="16049" extrusionOk="0">
                <a:moveTo>
                  <a:pt x="1" y="1"/>
                </a:moveTo>
                <a:cubicBezTo>
                  <a:pt x="7986" y="12278"/>
                  <a:pt x="19203" y="16049"/>
                  <a:pt x="28402" y="16049"/>
                </a:cubicBezTo>
                <a:cubicBezTo>
                  <a:pt x="29002" y="16049"/>
                  <a:pt x="29593" y="16033"/>
                  <a:pt x="30174" y="16002"/>
                </a:cubicBezTo>
                <a:lnTo>
                  <a:pt x="30174" y="2248"/>
                </a:lnTo>
                <a:cubicBezTo>
                  <a:pt x="30174" y="1007"/>
                  <a:pt x="29168" y="1"/>
                  <a:pt x="27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768072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lt2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8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54" name="Google Shape;154;p18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18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8" name="Google Shape;158;p18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" name="Google Shape;159;p18"/>
          <p:cNvSpPr txBox="1">
            <a:spLocks noGrp="1"/>
          </p:cNvSpPr>
          <p:nvPr>
            <p:ph type="title"/>
          </p:nvPr>
        </p:nvSpPr>
        <p:spPr>
          <a:xfrm>
            <a:off x="953467" y="2150333"/>
            <a:ext cx="4535200" cy="252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18"/>
          <p:cNvSpPr txBox="1">
            <a:spLocks noGrp="1"/>
          </p:cNvSpPr>
          <p:nvPr>
            <p:ph type="body" idx="1"/>
          </p:nvPr>
        </p:nvSpPr>
        <p:spPr>
          <a:xfrm>
            <a:off x="6096000" y="713333"/>
            <a:ext cx="4932400" cy="543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lvl="1" indent="-414856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07520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9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63" name="Google Shape;163;p19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19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19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19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7" name="Google Shape;167;p19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" name="Google Shape;168;p19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660179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lt2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20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71" name="Google Shape;171;p20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20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20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5" name="Google Shape;175;p20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20"/>
          <p:cNvSpPr txBox="1">
            <a:spLocks noGrp="1"/>
          </p:cNvSpPr>
          <p:nvPr>
            <p:ph type="ctrTitle"/>
          </p:nvPr>
        </p:nvSpPr>
        <p:spPr>
          <a:xfrm>
            <a:off x="3377600" y="862200"/>
            <a:ext cx="5436800" cy="13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20"/>
          <p:cNvSpPr txBox="1">
            <a:spLocks noGrp="1"/>
          </p:cNvSpPr>
          <p:nvPr>
            <p:ph type="subTitle" idx="1"/>
          </p:nvPr>
        </p:nvSpPr>
        <p:spPr>
          <a:xfrm>
            <a:off x="3377600" y="2091000"/>
            <a:ext cx="5436800" cy="16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20"/>
          <p:cNvSpPr txBox="1"/>
          <p:nvPr/>
        </p:nvSpPr>
        <p:spPr>
          <a:xfrm>
            <a:off x="3377600" y="4541100"/>
            <a:ext cx="5436800" cy="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template has been created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includes icons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infographics &amp; images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and content by </a:t>
            </a:r>
            <a:r>
              <a:rPr lang="en"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Sandra Medina</a:t>
            </a:r>
            <a:endParaRPr sz="1333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946457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lt2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1"/>
          <p:cNvSpPr/>
          <p:nvPr/>
        </p:nvSpPr>
        <p:spPr>
          <a:xfrm>
            <a:off x="1" y="3541832"/>
            <a:ext cx="5239951" cy="3316203"/>
          </a:xfrm>
          <a:custGeom>
            <a:avLst/>
            <a:gdLst/>
            <a:ahLst/>
            <a:cxnLst/>
            <a:rect l="l" t="t" r="r" b="b"/>
            <a:pathLst>
              <a:path w="65606" h="41520" extrusionOk="0">
                <a:moveTo>
                  <a:pt x="3403" y="1"/>
                </a:moveTo>
                <a:cubicBezTo>
                  <a:pt x="1302" y="1"/>
                  <a:pt x="0" y="501"/>
                  <a:pt x="0" y="501"/>
                </a:cubicBezTo>
                <a:lnTo>
                  <a:pt x="0" y="41519"/>
                </a:lnTo>
                <a:lnTo>
                  <a:pt x="65606" y="41519"/>
                </a:lnTo>
                <a:cubicBezTo>
                  <a:pt x="65606" y="41519"/>
                  <a:pt x="61764" y="36094"/>
                  <a:pt x="53544" y="36094"/>
                </a:cubicBezTo>
                <a:cubicBezTo>
                  <a:pt x="52716" y="36094"/>
                  <a:pt x="51844" y="36149"/>
                  <a:pt x="50928" y="36270"/>
                </a:cubicBezTo>
                <a:cubicBezTo>
                  <a:pt x="49598" y="36445"/>
                  <a:pt x="48291" y="36548"/>
                  <a:pt x="47001" y="36548"/>
                </a:cubicBezTo>
                <a:cubicBezTo>
                  <a:pt x="38572" y="36548"/>
                  <a:pt x="30879" y="32171"/>
                  <a:pt x="22233" y="15274"/>
                </a:cubicBezTo>
                <a:cubicBezTo>
                  <a:pt x="15513" y="2141"/>
                  <a:pt x="7749" y="1"/>
                  <a:pt x="34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21"/>
          <p:cNvSpPr/>
          <p:nvPr/>
        </p:nvSpPr>
        <p:spPr>
          <a:xfrm>
            <a:off x="8246180" y="0"/>
            <a:ext cx="3945813" cy="1651709"/>
          </a:xfrm>
          <a:custGeom>
            <a:avLst/>
            <a:gdLst/>
            <a:ahLst/>
            <a:cxnLst/>
            <a:rect l="l" t="t" r="r" b="b"/>
            <a:pathLst>
              <a:path w="54415" h="22778" extrusionOk="0">
                <a:moveTo>
                  <a:pt x="1" y="1"/>
                </a:moveTo>
                <a:cubicBezTo>
                  <a:pt x="8129" y="521"/>
                  <a:pt x="14031" y="3075"/>
                  <a:pt x="17554" y="8487"/>
                </a:cubicBezTo>
                <a:cubicBezTo>
                  <a:pt x="24665" y="19420"/>
                  <a:pt x="34653" y="22777"/>
                  <a:pt x="42844" y="22777"/>
                </a:cubicBezTo>
                <a:cubicBezTo>
                  <a:pt x="47620" y="22777"/>
                  <a:pt x="51785" y="21636"/>
                  <a:pt x="54415" y="20190"/>
                </a:cubicBezTo>
                <a:lnTo>
                  <a:pt x="5441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21"/>
          <p:cNvSpPr/>
          <p:nvPr/>
        </p:nvSpPr>
        <p:spPr>
          <a:xfrm>
            <a:off x="1" y="1"/>
            <a:ext cx="953452" cy="1391599"/>
          </a:xfrm>
          <a:custGeom>
            <a:avLst/>
            <a:gdLst/>
            <a:ahLst/>
            <a:cxnLst/>
            <a:rect l="l" t="t" r="r" b="b"/>
            <a:pathLst>
              <a:path w="9750" h="14230" extrusionOk="0">
                <a:moveTo>
                  <a:pt x="9514" y="1"/>
                </a:moveTo>
                <a:cubicBezTo>
                  <a:pt x="9495" y="2976"/>
                  <a:pt x="8470" y="5968"/>
                  <a:pt x="6716" y="8381"/>
                </a:cubicBezTo>
                <a:cubicBezTo>
                  <a:pt x="4969" y="10784"/>
                  <a:pt x="2623" y="12629"/>
                  <a:pt x="0" y="13955"/>
                </a:cubicBezTo>
                <a:lnTo>
                  <a:pt x="0" y="14230"/>
                </a:lnTo>
                <a:cubicBezTo>
                  <a:pt x="291" y="14084"/>
                  <a:pt x="580" y="13931"/>
                  <a:pt x="864" y="13771"/>
                </a:cubicBezTo>
                <a:cubicBezTo>
                  <a:pt x="3014" y="12568"/>
                  <a:pt x="4972" y="10986"/>
                  <a:pt x="6505" y="9048"/>
                </a:cubicBezTo>
                <a:cubicBezTo>
                  <a:pt x="8073" y="7064"/>
                  <a:pt x="9154" y="4732"/>
                  <a:pt x="9564" y="2231"/>
                </a:cubicBezTo>
                <a:cubicBezTo>
                  <a:pt x="9684" y="1495"/>
                  <a:pt x="9748" y="749"/>
                  <a:pt x="97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" name="Google Shape;183;p21"/>
          <p:cNvSpPr/>
          <p:nvPr/>
        </p:nvSpPr>
        <p:spPr>
          <a:xfrm>
            <a:off x="10842572" y="5936466"/>
            <a:ext cx="1344877" cy="921535"/>
          </a:xfrm>
          <a:custGeom>
            <a:avLst/>
            <a:gdLst/>
            <a:ahLst/>
            <a:cxnLst/>
            <a:rect l="l" t="t" r="r" b="b"/>
            <a:pathLst>
              <a:path w="14230" h="9751" extrusionOk="0">
                <a:moveTo>
                  <a:pt x="14230" y="0"/>
                </a:moveTo>
                <a:cubicBezTo>
                  <a:pt x="13482" y="2"/>
                  <a:pt x="12735" y="67"/>
                  <a:pt x="11999" y="186"/>
                </a:cubicBezTo>
                <a:cubicBezTo>
                  <a:pt x="9498" y="596"/>
                  <a:pt x="7166" y="1677"/>
                  <a:pt x="5182" y="3246"/>
                </a:cubicBezTo>
                <a:cubicBezTo>
                  <a:pt x="3244" y="4777"/>
                  <a:pt x="1663" y="6735"/>
                  <a:pt x="458" y="8884"/>
                </a:cubicBezTo>
                <a:cubicBezTo>
                  <a:pt x="299" y="9170"/>
                  <a:pt x="146" y="9458"/>
                  <a:pt x="1" y="9750"/>
                </a:cubicBezTo>
                <a:lnTo>
                  <a:pt x="274" y="9750"/>
                </a:lnTo>
                <a:cubicBezTo>
                  <a:pt x="1601" y="7125"/>
                  <a:pt x="3446" y="4780"/>
                  <a:pt x="5850" y="3034"/>
                </a:cubicBezTo>
                <a:cubicBezTo>
                  <a:pt x="8263" y="1280"/>
                  <a:pt x="11254" y="256"/>
                  <a:pt x="14230" y="236"/>
                </a:cubicBezTo>
                <a:lnTo>
                  <a:pt x="1423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" name="Google Shape;184;p21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219591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lt2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2"/>
          <p:cNvGrpSpPr/>
          <p:nvPr/>
        </p:nvGrpSpPr>
        <p:grpSpPr>
          <a:xfrm flipH="1">
            <a:off x="-2" y="-33"/>
            <a:ext cx="12192007" cy="6858065"/>
            <a:chOff x="0" y="25"/>
            <a:chExt cx="9144005" cy="5143549"/>
          </a:xfrm>
        </p:grpSpPr>
        <p:sp>
          <p:nvSpPr>
            <p:cNvPr id="187" name="Google Shape;187;p22"/>
            <p:cNvSpPr/>
            <p:nvPr/>
          </p:nvSpPr>
          <p:spPr>
            <a:xfrm>
              <a:off x="0" y="2426243"/>
              <a:ext cx="3712582" cy="2717331"/>
            </a:xfrm>
            <a:custGeom>
              <a:avLst/>
              <a:gdLst/>
              <a:ahLst/>
              <a:cxnLst/>
              <a:rect l="l" t="t" r="r" b="b"/>
              <a:pathLst>
                <a:path w="67108" h="49118" extrusionOk="0">
                  <a:moveTo>
                    <a:pt x="8389" y="1"/>
                  </a:moveTo>
                  <a:cubicBezTo>
                    <a:pt x="4054" y="1"/>
                    <a:pt x="0" y="2152"/>
                    <a:pt x="0" y="2152"/>
                  </a:cubicBezTo>
                  <a:lnTo>
                    <a:pt x="0" y="49117"/>
                  </a:lnTo>
                  <a:lnTo>
                    <a:pt x="67108" y="49117"/>
                  </a:lnTo>
                  <a:cubicBezTo>
                    <a:pt x="58580" y="32150"/>
                    <a:pt x="31936" y="35403"/>
                    <a:pt x="20920" y="32057"/>
                  </a:cubicBezTo>
                  <a:cubicBezTo>
                    <a:pt x="9902" y="28710"/>
                    <a:pt x="22099" y="12463"/>
                    <a:pt x="16084" y="3793"/>
                  </a:cubicBezTo>
                  <a:cubicBezTo>
                    <a:pt x="14068" y="886"/>
                    <a:pt x="11170" y="1"/>
                    <a:pt x="8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22"/>
            <p:cNvSpPr/>
            <p:nvPr/>
          </p:nvSpPr>
          <p:spPr>
            <a:xfrm>
              <a:off x="4490166" y="25"/>
              <a:ext cx="4653839" cy="2546605"/>
            </a:xfrm>
            <a:custGeom>
              <a:avLst/>
              <a:gdLst/>
              <a:ahLst/>
              <a:cxnLst/>
              <a:rect l="l" t="t" r="r" b="b"/>
              <a:pathLst>
                <a:path w="84122" h="46032" extrusionOk="0">
                  <a:moveTo>
                    <a:pt x="0" y="0"/>
                  </a:moveTo>
                  <a:cubicBezTo>
                    <a:pt x="3140" y="4954"/>
                    <a:pt x="13237" y="8242"/>
                    <a:pt x="29765" y="8242"/>
                  </a:cubicBezTo>
                  <a:cubicBezTo>
                    <a:pt x="30380" y="8242"/>
                    <a:pt x="31004" y="8237"/>
                    <a:pt x="31637" y="8228"/>
                  </a:cubicBezTo>
                  <a:cubicBezTo>
                    <a:pt x="31851" y="8225"/>
                    <a:pt x="32062" y="8224"/>
                    <a:pt x="32270" y="8224"/>
                  </a:cubicBezTo>
                  <a:cubicBezTo>
                    <a:pt x="57121" y="8224"/>
                    <a:pt x="46695" y="30052"/>
                    <a:pt x="65108" y="41560"/>
                  </a:cubicBezTo>
                  <a:cubicBezTo>
                    <a:pt x="70037" y="44641"/>
                    <a:pt x="76496" y="46031"/>
                    <a:pt x="81343" y="46031"/>
                  </a:cubicBezTo>
                  <a:cubicBezTo>
                    <a:pt x="82348" y="46031"/>
                    <a:pt x="83283" y="45971"/>
                    <a:pt x="84121" y="45855"/>
                  </a:cubicBezTo>
                  <a:lnTo>
                    <a:pt x="841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9" name="Google Shape;189;p22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602814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50700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90642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>
            <a:spLocks noGrp="1"/>
          </p:cNvSpPr>
          <p:nvPr>
            <p:ph type="title"/>
          </p:nvPr>
        </p:nvSpPr>
        <p:spPr>
          <a:xfrm>
            <a:off x="955600" y="681200"/>
            <a:ext cx="102808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2680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3F83D3-D655-59F0-DF67-F1D02609D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5D4D5-56F8-1520-39FF-2AA1665CB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B148F-2F6F-1BEF-F75E-6A66DF4545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BF719-170C-76FC-DD50-33CA65561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3A67C-2534-6AE2-DA0B-1A52DB712F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509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49F210B7-C788-420E-B57F-0CA668C3B45D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A845F49D-45F1-4669-839F-58D561DF3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3939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00" y="1660933"/>
            <a:ext cx="10285200" cy="44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●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○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■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●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○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■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●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○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■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49386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23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1656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83C076-C1BF-A7B6-EB98-CF34EAEBC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49" y="5673214"/>
            <a:ext cx="5014452" cy="951271"/>
          </a:xfrm>
        </p:spPr>
        <p:txBody>
          <a:bodyPr/>
          <a:lstStyle/>
          <a:p>
            <a:pPr algn="l"/>
            <a:r>
              <a:rPr lang="en-US" dirty="0"/>
              <a:t>Prepared &amp; Presented By: Vijay </a:t>
            </a:r>
            <a:r>
              <a:rPr lang="en-US"/>
              <a:t>Jangra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9861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321EC-D9AA-6DD4-B3D0-E17993C0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endParaRPr lang="en-IN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C409F-1384-205A-F364-BFAF65B74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Protection of Children from Sexual Offences (POCSO) Act, 2012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is a landmark law enacted by the Government of India to protect children under the age of 18 from sexual abuse and exploitation. </a:t>
            </a:r>
          </a:p>
          <a:p>
            <a:pPr algn="just"/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Act provides a robust legal framework for the prevention, reporting, investigation, and adjudication of sexual offences against children.</a:t>
            </a:r>
          </a:p>
          <a:p>
            <a:pPr algn="just"/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885090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4E5D-F014-6AFD-6155-3B2F67E93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63669-425D-3A12-3996-EB41B8F0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Background: </a:t>
            </a:r>
            <a:b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5000" b="1" kern="1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Need for the POCSO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C30FB-1E28-48F6-7F4C-5E8530994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Before the POCSO Act, laws addressing sexual offenses against children in India were inadequate and fragmented.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Indian Penal Code (IPC) did not comprehensively cover various forms of sexual abuse, nor did it specifically recognize children as vulnerable victims in need of special protection.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increasing incidents of child abuse and the need for a dedicated legal mechanism led to the creation of the POCSO Act.</a:t>
            </a:r>
          </a:p>
        </p:txBody>
      </p:sp>
    </p:spTree>
    <p:extLst>
      <p:ext uri="{BB962C8B-B14F-4D97-AF65-F5344CB8AC3E}">
        <p14:creationId xmlns:p14="http://schemas.microsoft.com/office/powerpoint/2010/main" val="1439632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2719B-4A1F-ADD4-A759-2DD31B53A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D26D-98EE-54D8-C5D7-19735C89F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Objectives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E49AC-937C-6FC5-AD06-A861E720A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467778"/>
          </a:xfrm>
        </p:spPr>
        <p:txBody>
          <a:bodyPr>
            <a:normAutofit lnSpcReduction="10000"/>
          </a:bodyPr>
          <a:lstStyle/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children from sexual assault, sexual harassment, and pornography.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a child-friendly system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for reporting, investigation, and trial.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Ensure speedy justice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through Special Courts.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Maintain the best interests of the child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as the central focus.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978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7563-BD95-9457-DBB9-2FEDD7004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61" y="536359"/>
            <a:ext cx="4326194" cy="304259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sz="6000" dirty="0">
                <a:solidFill>
                  <a:srgbClr val="FFFFFF"/>
                </a:solidFill>
              </a:rPr>
              <a:t>Salient </a:t>
            </a:r>
            <a:br>
              <a:rPr lang="en-IN" sz="6000" dirty="0">
                <a:solidFill>
                  <a:srgbClr val="FFFFFF"/>
                </a:solidFill>
              </a:rPr>
            </a:br>
            <a:r>
              <a:rPr lang="en-IN" sz="6000" dirty="0">
                <a:solidFill>
                  <a:srgbClr val="FFFFFF"/>
                </a:solidFill>
              </a:rPr>
              <a:t>Features </a:t>
            </a:r>
            <a:br>
              <a:rPr lang="en-IN" sz="6000" dirty="0">
                <a:solidFill>
                  <a:srgbClr val="FFFFFF"/>
                </a:solidFill>
              </a:rPr>
            </a:br>
            <a:r>
              <a:rPr lang="en-IN" sz="6000" dirty="0">
                <a:solidFill>
                  <a:srgbClr val="FFFFFF"/>
                </a:solidFill>
              </a:rPr>
              <a:t>of the</a:t>
            </a:r>
          </a:p>
        </p:txBody>
      </p:sp>
    </p:spTree>
    <p:extLst>
      <p:ext uri="{BB962C8B-B14F-4D97-AF65-F5344CB8AC3E}">
        <p14:creationId xmlns:p14="http://schemas.microsoft.com/office/powerpoint/2010/main" val="342075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0CC13-98C9-E538-348F-C9D1C8123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08AE3-E32D-208E-3CB6-7B81F911A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16" y="284176"/>
            <a:ext cx="11454581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Comprehensive Definitions: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A6324-5A62-26A3-7072-F113685A9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754" y="2241754"/>
            <a:ext cx="10638503" cy="4237703"/>
          </a:xfrm>
        </p:spPr>
        <p:txBody>
          <a:bodyPr>
            <a:normAutofit/>
          </a:bodyPr>
          <a:lstStyle/>
          <a:p>
            <a:pPr marL="685800" marR="0">
              <a:lnSpc>
                <a:spcPct val="10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Act clearly defines various forms of sexual offenses, including:</a:t>
            </a:r>
          </a:p>
          <a:p>
            <a:pPr marL="1143000" marR="0">
              <a:lnSpc>
                <a:spcPct val="10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Penetrative Sexual Assault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1143000" marR="0">
              <a:lnSpc>
                <a:spcPct val="10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Aggravated Penetrative Sexual Assault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1143000" marR="0">
              <a:lnSpc>
                <a:spcPct val="10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Sexual Assault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1143000" marR="0">
              <a:lnSpc>
                <a:spcPct val="10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Sexual Harassment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1143000" marR="0">
              <a:lnSpc>
                <a:spcPct val="10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Child Pornography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8613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69AD9A-55D1-0746-9FE7-A9F3BA558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7929F-A3E4-BE36-9D24-2A2F212D2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932" y="1424441"/>
            <a:ext cx="10638503" cy="655565"/>
          </a:xfrm>
        </p:spPr>
        <p:txBody>
          <a:bodyPr>
            <a:normAutofit/>
          </a:bodyPr>
          <a:lstStyle/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Act applies to both boys and girls under the age of 18.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4D51E73-3B2C-8A66-6D10-C3DA19065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0629" y="365125"/>
            <a:ext cx="12439860" cy="76558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Gender-Neutral Law:</a:t>
            </a:r>
            <a:endParaRPr lang="en-IN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D1297761-072D-05DA-0F3F-FDE70C338CA4}"/>
              </a:ext>
            </a:extLst>
          </p:cNvPr>
          <p:cNvSpPr txBox="1">
            <a:spLocks/>
          </p:cNvSpPr>
          <p:nvPr/>
        </p:nvSpPr>
        <p:spPr>
          <a:xfrm>
            <a:off x="-123930" y="2344648"/>
            <a:ext cx="12439860" cy="76558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Child-Friendly Procedures: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C33A680B-9074-EAF4-0EE5-FDF552DD4AE2}"/>
              </a:ext>
            </a:extLst>
          </p:cNvPr>
          <p:cNvSpPr txBox="1">
            <a:spLocks/>
          </p:cNvSpPr>
          <p:nvPr/>
        </p:nvSpPr>
        <p:spPr>
          <a:xfrm>
            <a:off x="-130629" y="4383504"/>
            <a:ext cx="12439860" cy="76558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Mandatory Reporting: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C21737D-AD6A-75D9-17BC-018787FFA329}"/>
              </a:ext>
            </a:extLst>
          </p:cNvPr>
          <p:cNvSpPr txBox="1">
            <a:spLocks/>
          </p:cNvSpPr>
          <p:nvPr/>
        </p:nvSpPr>
        <p:spPr>
          <a:xfrm>
            <a:off x="546931" y="3253245"/>
            <a:ext cx="10638503" cy="795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Special provisions to make the reporting, recording, and trial processes less traumatic for children.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6B02C4-DA09-E814-CBAD-DA2BC3BB55A0}"/>
              </a:ext>
            </a:extLst>
          </p:cNvPr>
          <p:cNvSpPr txBox="1">
            <a:spLocks/>
          </p:cNvSpPr>
          <p:nvPr/>
        </p:nvSpPr>
        <p:spPr>
          <a:xfrm>
            <a:off x="546931" y="5283016"/>
            <a:ext cx="10638503" cy="1139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Any person aware of a sexual offense against a child must report it to the police. Failure to do so can lead to punishment.</a:t>
            </a:r>
          </a:p>
        </p:txBody>
      </p:sp>
    </p:spTree>
    <p:extLst>
      <p:ext uri="{BB962C8B-B14F-4D97-AF65-F5344CB8AC3E}">
        <p14:creationId xmlns:p14="http://schemas.microsoft.com/office/powerpoint/2010/main" val="3661759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CCC294-E0DA-F9F1-23A7-ED8A9CFE3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ADE10-2AF2-E733-357C-B8F5BB450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932" y="1264637"/>
            <a:ext cx="11269930" cy="815369"/>
          </a:xfrm>
        </p:spPr>
        <p:txBody>
          <a:bodyPr>
            <a:noAutofit/>
          </a:bodyPr>
          <a:lstStyle/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Act mandates the establishment of Special Courts to conduct trials in a child-friendly manner and within a time-bound framework.</a:t>
            </a:r>
            <a:endParaRPr lang="en-IN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52143BD-D01F-1BB8-985A-38DD00D5E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0629" y="365125"/>
            <a:ext cx="12439860" cy="76558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Special Courts:</a:t>
            </a:r>
            <a:endParaRPr lang="en-IN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4BB8E172-DEAC-D1DF-0E60-D7CDDED09693}"/>
              </a:ext>
            </a:extLst>
          </p:cNvPr>
          <p:cNvSpPr txBox="1">
            <a:spLocks/>
          </p:cNvSpPr>
          <p:nvPr/>
        </p:nvSpPr>
        <p:spPr>
          <a:xfrm>
            <a:off x="-123930" y="2344648"/>
            <a:ext cx="12439860" cy="76558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Confidentiality: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AAB1C26-1E1F-B289-4AC4-E28FC8232F34}"/>
              </a:ext>
            </a:extLst>
          </p:cNvPr>
          <p:cNvSpPr txBox="1">
            <a:spLocks/>
          </p:cNvSpPr>
          <p:nvPr/>
        </p:nvSpPr>
        <p:spPr>
          <a:xfrm>
            <a:off x="-130629" y="4383504"/>
            <a:ext cx="12439860" cy="76558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Time-Bound Trials: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B106AC-6993-5638-9DFF-65430FBFD8F7}"/>
              </a:ext>
            </a:extLst>
          </p:cNvPr>
          <p:cNvSpPr txBox="1">
            <a:spLocks/>
          </p:cNvSpPr>
          <p:nvPr/>
        </p:nvSpPr>
        <p:spPr>
          <a:xfrm>
            <a:off x="546931" y="3253245"/>
            <a:ext cx="10638503" cy="795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The identity of the child victim must be kept confidential, and media reporting is restricted.</a:t>
            </a:r>
            <a:endParaRPr lang="en-IN" kern="1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94953DB-5E58-CA2C-217E-285DE0417E2E}"/>
              </a:ext>
            </a:extLst>
          </p:cNvPr>
          <p:cNvSpPr txBox="1">
            <a:spLocks/>
          </p:cNvSpPr>
          <p:nvPr/>
        </p:nvSpPr>
        <p:spPr>
          <a:xfrm>
            <a:off x="546931" y="5283016"/>
            <a:ext cx="10638503" cy="1139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The investigation must be completed within 2 months, and the trial within 6 months from the date of taking cognizance.</a:t>
            </a:r>
            <a:endParaRPr lang="en-IN" kern="1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610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B1F98-1692-594F-C35E-BAD9246D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88E6A-1081-0C7B-BD96-768807A4B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555" y="284176"/>
            <a:ext cx="10894142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Punishments: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B5DC3-D176-D478-9694-1F7E8319B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68" y="2241754"/>
            <a:ext cx="10746658" cy="4237703"/>
          </a:xfrm>
        </p:spPr>
        <p:txBody>
          <a:bodyPr>
            <a:noAutofit/>
          </a:bodyPr>
          <a:lstStyle/>
          <a:p>
            <a:pPr marL="50292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Act prescribes stringent punishments, including:</a:t>
            </a:r>
          </a:p>
          <a:p>
            <a:pPr marL="11430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Penetrative Sexual Assault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Minimum 10 years, which may extend to life imprisonment.</a:t>
            </a:r>
          </a:p>
          <a:p>
            <a:pPr marL="11430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Aggravated Penetrative Sexual Assault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Minimum 20 years to life imprisonment or the death penalty.</a:t>
            </a:r>
          </a:p>
          <a:p>
            <a:pPr marL="11430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Sexual Harassment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Up to 3 years of imprisonment.</a:t>
            </a:r>
          </a:p>
          <a:p>
            <a:pPr marL="11430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of Child for Pornography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Minimum 5 years, extendable to 7 years or more.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529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594DC-E395-8A5C-C96D-A2054646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467" y="290545"/>
            <a:ext cx="10285200" cy="32883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IN" sz="10000" b="1" dirty="0">
                <a:ln w="13462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Important</a:t>
            </a:r>
            <a:br>
              <a:rPr lang="en-IN" sz="10000" b="1" dirty="0">
                <a:ln w="13462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en-IN" sz="10000" b="1" dirty="0">
                <a:ln w="13462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Provisions</a:t>
            </a:r>
          </a:p>
        </p:txBody>
      </p:sp>
    </p:spTree>
    <p:extLst>
      <p:ext uri="{BB962C8B-B14F-4D97-AF65-F5344CB8AC3E}">
        <p14:creationId xmlns:p14="http://schemas.microsoft.com/office/powerpoint/2010/main" val="2552943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E0720-8081-8ACC-5914-047E9875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7D6E3-046C-E100-1D1D-1878BA318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8" y="284176"/>
            <a:ext cx="11316929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Sections of the POCSO Act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B8AB1-0978-7B63-A27F-523C054E9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68" y="2054942"/>
            <a:ext cx="10746658" cy="4424515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Section 3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Defines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Penetrative Sexual Assault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Section 5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Defines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Aggravated Penetrative Sexual Assault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(by relatives, police, public servants, etc.).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Section 7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Defines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Sexual Assault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(non-penetrative).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Section 9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Defines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Aggravated Sexual Assault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Section 11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Defines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Sexual Harassment of a Child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Section 13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Covers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of a Child for Pornography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6979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E9CD2-EF41-AC0E-7946-57EF72794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2D39F-1A19-8619-78F7-DCA4EBE51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8" y="284176"/>
            <a:ext cx="11316929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Amendments to the POCSO Act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EF038-400A-5C9E-4CFC-8C47D2F39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26" y="2054942"/>
            <a:ext cx="10245213" cy="4424515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Stricter punishments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including the death penalty for aggravated penetrative sexual assault.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Enhancement of punishments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for offences related to child pornography.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Measures to address the rising incidents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of child abuse more effectively.</a:t>
            </a:r>
          </a:p>
        </p:txBody>
      </p:sp>
    </p:spTree>
    <p:extLst>
      <p:ext uri="{BB962C8B-B14F-4D97-AF65-F5344CB8AC3E}">
        <p14:creationId xmlns:p14="http://schemas.microsoft.com/office/powerpoint/2010/main" val="917834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7074A-4655-4BB2-D27A-207DE627B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701DC-5E08-602D-8E25-A38DAD80C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8" y="284176"/>
            <a:ext cx="11316929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Reporting Mechanism</a:t>
            </a:r>
            <a:b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5000" b="1" kern="1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Steps to File a Complaint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53892-3550-5E40-52A6-8BEEB85E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782" y="1792936"/>
            <a:ext cx="11316928" cy="4686521"/>
          </a:xfrm>
        </p:spPr>
        <p:txBody>
          <a:bodyPr>
            <a:noAutofit/>
          </a:bodyPr>
          <a:lstStyle/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Inform the Police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Report the incident to the nearest police station.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police are required to record the complaint in writing and provide a copy to the complainant.</a:t>
            </a:r>
          </a:p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Child Welfare Committee (CWC)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Involve the CWC to ensure the child’s safety and welfare.</a:t>
            </a:r>
          </a:p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Special Juvenile Police Unit (SJPU)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Specialized units trained to handle child abuse cases.</a:t>
            </a:r>
          </a:p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Online Reporting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Complaints can also be lodged via the </a:t>
            </a:r>
            <a:r>
              <a:rPr lang="en-IN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National Commission for Protection of Child Rights (NCPCR)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website or helplines like </a:t>
            </a: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1098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5194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AA616-B532-77EE-4942-1CFC95ADD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904B1-C8BE-EE60-E0EE-68A8AA0EC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8" y="284176"/>
            <a:ext cx="11316929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Trial and Investigation</a:t>
            </a:r>
            <a:b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5000" b="1" kern="1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Child-Friendly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982FE-492F-6A74-0053-34E1E24B8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43" y="1950255"/>
            <a:ext cx="5614218" cy="4686521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Recording Statements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Statements must be recorded in the child’s own words.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presence of a trusted adult or guardian is allowed.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Avoidance of Repeated Interviews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 minimize trauma, repeated questioning is discouraged.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E93E3C-1FB8-3916-C2F1-C2A9C25496D5}"/>
              </a:ext>
            </a:extLst>
          </p:cNvPr>
          <p:cNvSpPr txBox="1">
            <a:spLocks/>
          </p:cNvSpPr>
          <p:nvPr/>
        </p:nvSpPr>
        <p:spPr>
          <a:xfrm>
            <a:off x="6096000" y="1930586"/>
            <a:ext cx="5796115" cy="4686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Special Courts</a:t>
            </a:r>
            <a:r>
              <a:rPr lang="en-IN" sz="24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Trials are conducted in-camera to protect the child’s identity.</a:t>
            </a: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The child is not exposed to the accused during the trial.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Support Persons</a:t>
            </a:r>
            <a:r>
              <a:rPr lang="en-IN" sz="24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Children are entitled to assistance from support persons (NGOs or </a:t>
            </a:r>
            <a:r>
              <a:rPr lang="en-IN" sz="2400" kern="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counselors</a:t>
            </a:r>
            <a:r>
              <a:rPr lang="en-IN" sz="24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) throughout the legal process.</a:t>
            </a:r>
          </a:p>
        </p:txBody>
      </p:sp>
    </p:spTree>
    <p:extLst>
      <p:ext uri="{BB962C8B-B14F-4D97-AF65-F5344CB8AC3E}">
        <p14:creationId xmlns:p14="http://schemas.microsoft.com/office/powerpoint/2010/main" val="2022412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708CD-190D-4986-0156-ED9228BE7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5E454-29FF-2DBA-F019-4C557D78C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4" y="284176"/>
            <a:ext cx="11641394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Challenges in Implementation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2DA-52EE-ECF8-D9E7-C987CE45A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781" y="1897630"/>
            <a:ext cx="11228437" cy="4424515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Delayed Reporting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Fear, stigma, and lack of awareness delay reporting of abuse.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Overburdened Legal System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Backlogs in courts hinder timely justice.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Lack of Training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Inadequate training for police and judicial officers affects the handling of cases.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Psychological Impact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Lack of adequate psychological support for victims.</a:t>
            </a:r>
          </a:p>
        </p:txBody>
      </p:sp>
    </p:spTree>
    <p:extLst>
      <p:ext uri="{BB962C8B-B14F-4D97-AF65-F5344CB8AC3E}">
        <p14:creationId xmlns:p14="http://schemas.microsoft.com/office/powerpoint/2010/main" val="3447601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4B4A6-C300-59A2-35FC-2F287CD26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C6637-4950-E1EE-A476-ACF6507B6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84176"/>
            <a:ext cx="11002298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Case Studies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777B5-39E4-B471-4F7B-2D9357FF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97630"/>
            <a:ext cx="10422194" cy="4424515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Kathua Case (2018)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high-profile case of a young girl who was sexually assaulted and murdered, which drew nationwide outrage and led to amendments strengthening the POCSO Act.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Delhi School Case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teacher convicted for sexually assaulting students, highlighting the importance of vigilance in educational institutions.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056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2BA6C-072C-5384-E8BA-4649DC1F0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FFB84-9C22-790A-908C-BC4CB3C8E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84176"/>
            <a:ext cx="11002298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Role of Society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73E0-CE07-613A-A640-7CBD04B78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97630"/>
            <a:ext cx="10422194" cy="4424515"/>
          </a:xfrm>
        </p:spPr>
        <p:txBody>
          <a:bodyPr>
            <a:noAutofit/>
          </a:bodyPr>
          <a:lstStyle/>
          <a:p>
            <a:pPr marL="4572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Awareness Campaigns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Schools, communities, and media must promote awareness of child safety.</a:t>
            </a:r>
          </a:p>
          <a:p>
            <a:pPr marL="4572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Parental Guidance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Educating children about good touch and bad touch.</a:t>
            </a:r>
          </a:p>
          <a:p>
            <a:pPr marL="4572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NGOs and Support Groups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Providing </a:t>
            </a:r>
            <a:r>
              <a:rPr lang="en-IN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counseling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legal aid, and rehabilitation.</a:t>
            </a:r>
          </a:p>
        </p:txBody>
      </p:sp>
    </p:spTree>
    <p:extLst>
      <p:ext uri="{BB962C8B-B14F-4D97-AF65-F5344CB8AC3E}">
        <p14:creationId xmlns:p14="http://schemas.microsoft.com/office/powerpoint/2010/main" val="1826892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F7EAD-CCFD-8A2C-3052-D077B8DF1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653A2-89C4-BBAB-08D6-EEE9608EA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84176"/>
            <a:ext cx="11002298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Recommendations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6B0A6-4AB6-86D4-BA1E-F80AAD725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231923"/>
            <a:ext cx="10422194" cy="4090222"/>
          </a:xfrm>
        </p:spPr>
        <p:txBody>
          <a:bodyPr>
            <a:noAutofit/>
          </a:bodyPr>
          <a:lstStyle/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Regular Training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For police, judiciary, and educators.</a:t>
            </a:r>
          </a:p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Child Protection Policies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Mandatory in all institutions.</a:t>
            </a:r>
          </a:p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Counseling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Services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Available for victims and their families.</a:t>
            </a:r>
          </a:p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Community Involvement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Encourage reporting and vigilance.</a:t>
            </a:r>
          </a:p>
        </p:txBody>
      </p:sp>
    </p:spTree>
    <p:extLst>
      <p:ext uri="{BB962C8B-B14F-4D97-AF65-F5344CB8AC3E}">
        <p14:creationId xmlns:p14="http://schemas.microsoft.com/office/powerpoint/2010/main" val="2078532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55097-CDE5-2CEA-DA2C-2D40C5B8C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615EE-C24B-EB82-5A6C-D3E15FAAD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84176"/>
            <a:ext cx="11002298" cy="1508760"/>
          </a:xfrm>
        </p:spPr>
        <p:txBody>
          <a:bodyPr>
            <a:normAutofit/>
          </a:bodyPr>
          <a:lstStyle/>
          <a:p>
            <a:r>
              <a:rPr lang="en-US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</a:t>
            </a:r>
            <a:endParaRPr lang="en-US" sz="5000" b="1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4A191-EF54-7BED-FD02-BAB0D4231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97630"/>
            <a:ext cx="10422194" cy="4424515"/>
          </a:xfrm>
        </p:spPr>
        <p:txBody>
          <a:bodyPr>
            <a:noAutofit/>
          </a:bodyPr>
          <a:lstStyle/>
          <a:p>
            <a:pPr marL="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POCSO Act is a crucial step toward ensuring a safe environment for children. </a:t>
            </a:r>
          </a:p>
          <a:p>
            <a:pPr marL="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However, its effectiveness depends on proper implementation, awareness, and a collective effort from the government, institutions, parents, and society at large. </a:t>
            </a:r>
          </a:p>
          <a:p>
            <a:pPr marL="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protecting children, we are safeguarding the future of our nation.</a:t>
            </a:r>
          </a:p>
        </p:txBody>
      </p:sp>
    </p:spTree>
    <p:extLst>
      <p:ext uri="{BB962C8B-B14F-4D97-AF65-F5344CB8AC3E}">
        <p14:creationId xmlns:p14="http://schemas.microsoft.com/office/powerpoint/2010/main" val="3996539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7E626-3DBC-C478-730A-6CB1320B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112" y="4665901"/>
            <a:ext cx="10285200" cy="947600"/>
          </a:xfrm>
        </p:spPr>
        <p:txBody>
          <a:bodyPr/>
          <a:lstStyle/>
          <a:p>
            <a:r>
              <a:rPr lang="en-US" sz="8000" b="1" dirty="0">
                <a:ln w="13462">
                  <a:solidFill>
                    <a:schemeClr val="tx2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THANK YOU</a:t>
            </a:r>
            <a:endParaRPr lang="en-IN" sz="8000" b="1" dirty="0">
              <a:ln w="13462">
                <a:solidFill>
                  <a:schemeClr val="tx2"/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304641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3.xml><?xml version="1.0" encoding="utf-8"?>
<a:theme xmlns:a="http://schemas.openxmlformats.org/drawingml/2006/main" name="Theme3">
  <a:themeElements>
    <a:clrScheme name="Simple Light">
      <a:dk1>
        <a:srgbClr val="210A26"/>
      </a:dk1>
      <a:lt1>
        <a:srgbClr val="4D476D"/>
      </a:lt1>
      <a:dk2>
        <a:srgbClr val="A0BFDB"/>
      </a:dk2>
      <a:lt2>
        <a:srgbClr val="DFF3F8"/>
      </a:lt2>
      <a:accent1>
        <a:srgbClr val="EA3554"/>
      </a:accent1>
      <a:accent2>
        <a:srgbClr val="FFA406"/>
      </a:accent2>
      <a:accent3>
        <a:srgbClr val="C1712D"/>
      </a:accent3>
      <a:accent4>
        <a:srgbClr val="1D9E4E"/>
      </a:accent4>
      <a:accent5>
        <a:srgbClr val="3169F8"/>
      </a:accent5>
      <a:accent6>
        <a:srgbClr val="FFFFFF"/>
      </a:accent6>
      <a:hlink>
        <a:srgbClr val="210A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3" id="{8E4C3F23-F4E8-4012-B0C2-175EBCD04967}" vid="{A04D82BF-895D-48F3-ADE4-68C4E38CE308}"/>
    </a:ext>
  </a:extLst>
</a:theme>
</file>

<file path=ppt/theme/theme4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998</Words>
  <Application>Microsoft Office PowerPoint</Application>
  <PresentationFormat>Widescreen</PresentationFormat>
  <Paragraphs>101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Aharoni</vt:lpstr>
      <vt:lpstr>Arial</vt:lpstr>
      <vt:lpstr>Bebas Neue</vt:lpstr>
      <vt:lpstr>Calibri</vt:lpstr>
      <vt:lpstr>Calibri Light</vt:lpstr>
      <vt:lpstr>Corbel</vt:lpstr>
      <vt:lpstr>Poppins</vt:lpstr>
      <vt:lpstr>Poppins Black</vt:lpstr>
      <vt:lpstr>Proxima Nova</vt:lpstr>
      <vt:lpstr>Times New Roman</vt:lpstr>
      <vt:lpstr>Wingdings</vt:lpstr>
      <vt:lpstr>Office Theme</vt:lpstr>
      <vt:lpstr>Banded</vt:lpstr>
      <vt:lpstr>Theme3</vt:lpstr>
      <vt:lpstr>Slidesgo Final Pages</vt:lpstr>
      <vt:lpstr>PowerPoint Presentation</vt:lpstr>
      <vt:lpstr>Introduction</vt:lpstr>
      <vt:lpstr>Background:  Need for the POCSO Act</vt:lpstr>
      <vt:lpstr>Key Objectives</vt:lpstr>
      <vt:lpstr>Salient  Features  of the</vt:lpstr>
      <vt:lpstr>Comprehensive Definitions:</vt:lpstr>
      <vt:lpstr> Gender-Neutral Law:</vt:lpstr>
      <vt:lpstr> Special Courts:</vt:lpstr>
      <vt:lpstr>Punishments:</vt:lpstr>
      <vt:lpstr>Important Provisions</vt:lpstr>
      <vt:lpstr>Key Sections of the POCSO Act</vt:lpstr>
      <vt:lpstr>Amendments to the POCSO Act</vt:lpstr>
      <vt:lpstr>Reporting Mechanism Steps to File a Complaint</vt:lpstr>
      <vt:lpstr>Trial and Investigation Child-Friendly Procedures</vt:lpstr>
      <vt:lpstr>Challenges in Implementation</vt:lpstr>
      <vt:lpstr>Case Studies</vt:lpstr>
      <vt:lpstr>Role of Society</vt:lpstr>
      <vt:lpstr>Recommendations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cp:lastPrinted>2024-12-28T02:24:26Z</cp:lastPrinted>
  <dcterms:created xsi:type="dcterms:W3CDTF">2024-12-10T16:29:40Z</dcterms:created>
  <dcterms:modified xsi:type="dcterms:W3CDTF">2024-12-28T02:24:27Z</dcterms:modified>
</cp:coreProperties>
</file>