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0D54-27E3-C2EF-DAA5-CCFC2A47C3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45F53-AC88-DBF0-DDC0-F01E6DE28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89029-A084-BC78-E123-78683CB30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A891F-548E-B592-A5C3-8AC7BFDE0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82AB3-AEAB-7EE5-E18F-55D22453A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4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DB61F-73DD-E838-1FCF-217D6441F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856CA-5300-4DD6-6AD3-9AFA2A1FB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DA5AD-99A5-B6E5-FE29-D368751E4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F55E6-87B9-5894-C4CB-ECC05E23B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C2039-CF24-5E1A-8F4D-CA9D97DAA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8688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821C2-D50C-73C1-44F4-017DAC3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1036D-C296-7CC0-4834-1338882B1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F7706-66FD-5720-C358-716799AF0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65E8E-0891-C96D-C202-83C038D7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B603E-1E85-B256-DFA0-90FB4FB7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673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B912A-9720-FC0B-0A2F-CB62DB245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14606-3D6B-8620-AA59-20E9A4543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41E5F-283B-FF3A-7551-F8B0F0A08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AD158F-DFDE-E2F5-54EA-4339D5F65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EC95C-DBF4-C583-5334-65FE43CAD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A76B3-CE83-0EA0-D10E-F456F20CF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75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42752-5F65-C4C3-2397-A50D2D89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47CBB-E875-A2B8-1FFB-3356402CC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AC9C30-1E39-5100-3EB0-500B6E3DB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6E84E4-2A14-3BED-0093-E4074E0E72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80CA13-C4C6-4430-407E-FC9248F25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E2F2CB-B01F-1FAB-3277-A0A8F9A1C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9A6DF9-B405-9A33-5742-5666E365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67D669-71E0-60D8-0B2A-5931915A4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0789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E9764-905B-6E56-AF81-9C76A6834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BB8C74-D270-F16A-2E76-62B079B0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C240C9-8EFF-58EC-AE72-BFD3F955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7FE86E-A2C5-860F-700A-862CE623A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318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BF7F7B-8A40-5EB2-22A0-DB16C5E97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2B41AA-7B4F-BFFE-0579-E372FE867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7EED3-D2D8-7976-4B4B-091E53E49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9674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99225-F6E1-1349-0B37-14D43B63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A7428-5D53-A475-C02A-D8D03CD69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8D852-232D-7228-4D10-4F1661A83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986CAA-8308-FF0F-7FF8-9D0EC4CBD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21C8D-35C6-1100-46F2-6E452596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2C9E6-291D-1B9F-BE01-7B2DD515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9151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7C2C3-7934-8542-DDBC-9153985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43F529-8AF0-DC0A-2579-0AA2FB4092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2413F-AE75-8135-E7C1-EBE306B03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86E33-D374-9BB1-A786-F68DFBFA7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25FB2B-52BF-6A3B-BB3D-4B2069D97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46D30-0CEC-96EE-B4FF-FD4B7F00D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642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20B9-7863-13AE-A5D0-F7EFD210B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F76D78-58F6-9F78-16E5-8F2246520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87BA2-95C4-688C-9561-66257075C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24520-EBA4-7B46-CE39-F19AC8095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A56A8-749F-82F7-F8DF-AFFE5B9A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12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7CE6B3-381E-F58E-6791-4B3DBDDACD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5EA000-3F2C-23F9-65BF-FF432DCCC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13ABC-7C71-0727-8538-3439BDAAB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83330-EE1D-317B-1CEC-CCB1D5F9E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E9B2E-F4FB-7F6C-CAD3-FEFAE3F8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281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024B54-5ECA-8DA2-C43B-E3886328B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8B075-E1DF-EDF4-60BF-424942FCE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08495-D8F0-0E62-4283-0736071098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31577-AD92-410C-9CF8-2653C857843D}" type="datetimeFigureOut">
              <a:rPr lang="en-IN" smtClean="0"/>
              <a:t>31-12-2024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AC6F4-15B3-1389-86E1-0D25EE2E3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818EE-F0E9-DD7A-F01B-DF5E8AA51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8E0BD-1EDD-47A8-BC86-5566A2509F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342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4495FA1C-5BE8-187F-B148-99047D85C8DE}"/>
              </a:ext>
            </a:extLst>
          </p:cNvPr>
          <p:cNvSpPr/>
          <p:nvPr/>
        </p:nvSpPr>
        <p:spPr>
          <a:xfrm flipH="1">
            <a:off x="2202421" y="1297853"/>
            <a:ext cx="6951407" cy="2713703"/>
          </a:xfrm>
          <a:prstGeom prst="snip2DiagRect">
            <a:avLst/>
          </a:prstGeom>
          <a:solidFill>
            <a:schemeClr val="accent4">
              <a:alpha val="53000"/>
            </a:schemeClr>
          </a:solidFill>
          <a:ln w="57150"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rible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N" sz="5500" b="1" dirty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Vocational &amp;</a:t>
            </a:r>
          </a:p>
          <a:p>
            <a:pPr algn="ctr"/>
            <a:r>
              <a:rPr lang="en-IN" sz="5500" b="1" dirty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Career-Oriented</a:t>
            </a:r>
          </a:p>
          <a:p>
            <a:pPr algn="ctr"/>
            <a:r>
              <a:rPr lang="en-IN" sz="5500" b="1" dirty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Understanding </a:t>
            </a:r>
            <a:endParaRPr lang="en-IN" sz="5500" b="1" dirty="0">
              <a:ln/>
              <a:solidFill>
                <a:srgbClr val="C00000"/>
              </a:solidFill>
            </a:endParaRP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A8ED0C75-C5C5-BE20-D378-6AE15BB6A864}"/>
              </a:ext>
            </a:extLst>
          </p:cNvPr>
          <p:cNvSpPr/>
          <p:nvPr/>
        </p:nvSpPr>
        <p:spPr>
          <a:xfrm flipH="1">
            <a:off x="2084439" y="4011556"/>
            <a:ext cx="6577778" cy="757089"/>
          </a:xfrm>
          <a:custGeom>
            <a:avLst/>
            <a:gdLst>
              <a:gd name="connsiteX0" fmla="*/ 0 w 7157885"/>
              <a:gd name="connsiteY0" fmla="*/ 0 h 737425"/>
              <a:gd name="connsiteX1" fmla="*/ 7034978 w 7157885"/>
              <a:gd name="connsiteY1" fmla="*/ 0 h 737425"/>
              <a:gd name="connsiteX2" fmla="*/ 7157885 w 7157885"/>
              <a:gd name="connsiteY2" fmla="*/ 122907 h 737425"/>
              <a:gd name="connsiteX3" fmla="*/ 7157885 w 7157885"/>
              <a:gd name="connsiteY3" fmla="*/ 737425 h 737425"/>
              <a:gd name="connsiteX4" fmla="*/ 7157885 w 7157885"/>
              <a:gd name="connsiteY4" fmla="*/ 737425 h 737425"/>
              <a:gd name="connsiteX5" fmla="*/ 122907 w 7157885"/>
              <a:gd name="connsiteY5" fmla="*/ 737425 h 737425"/>
              <a:gd name="connsiteX6" fmla="*/ 0 w 7157885"/>
              <a:gd name="connsiteY6" fmla="*/ 614518 h 737425"/>
              <a:gd name="connsiteX7" fmla="*/ 0 w 7157885"/>
              <a:gd name="connsiteY7" fmla="*/ 0 h 737425"/>
              <a:gd name="connsiteX0" fmla="*/ 0 w 7157885"/>
              <a:gd name="connsiteY0" fmla="*/ 0 h 737425"/>
              <a:gd name="connsiteX1" fmla="*/ 7034978 w 7157885"/>
              <a:gd name="connsiteY1" fmla="*/ 0 h 737425"/>
              <a:gd name="connsiteX2" fmla="*/ 7157885 w 7157885"/>
              <a:gd name="connsiteY2" fmla="*/ 122907 h 737425"/>
              <a:gd name="connsiteX3" fmla="*/ 7157885 w 7157885"/>
              <a:gd name="connsiteY3" fmla="*/ 737425 h 737425"/>
              <a:gd name="connsiteX4" fmla="*/ 7157885 w 7157885"/>
              <a:gd name="connsiteY4" fmla="*/ 737425 h 737425"/>
              <a:gd name="connsiteX5" fmla="*/ 122907 w 7157885"/>
              <a:gd name="connsiteY5" fmla="*/ 737425 h 737425"/>
              <a:gd name="connsiteX6" fmla="*/ 9833 w 7157885"/>
              <a:gd name="connsiteY6" fmla="*/ 437538 h 737425"/>
              <a:gd name="connsiteX7" fmla="*/ 0 w 7157885"/>
              <a:gd name="connsiteY7" fmla="*/ 0 h 737425"/>
              <a:gd name="connsiteX0" fmla="*/ 0 w 7157885"/>
              <a:gd name="connsiteY0" fmla="*/ 0 h 757089"/>
              <a:gd name="connsiteX1" fmla="*/ 7034978 w 7157885"/>
              <a:gd name="connsiteY1" fmla="*/ 0 h 757089"/>
              <a:gd name="connsiteX2" fmla="*/ 7157885 w 7157885"/>
              <a:gd name="connsiteY2" fmla="*/ 122907 h 757089"/>
              <a:gd name="connsiteX3" fmla="*/ 7157885 w 7157885"/>
              <a:gd name="connsiteY3" fmla="*/ 737425 h 757089"/>
              <a:gd name="connsiteX4" fmla="*/ 7157885 w 7157885"/>
              <a:gd name="connsiteY4" fmla="*/ 737425 h 757089"/>
              <a:gd name="connsiteX5" fmla="*/ 811165 w 7157885"/>
              <a:gd name="connsiteY5" fmla="*/ 757089 h 757089"/>
              <a:gd name="connsiteX6" fmla="*/ 9833 w 7157885"/>
              <a:gd name="connsiteY6" fmla="*/ 437538 h 757089"/>
              <a:gd name="connsiteX7" fmla="*/ 0 w 7157885"/>
              <a:gd name="connsiteY7" fmla="*/ 0 h 757089"/>
              <a:gd name="connsiteX0" fmla="*/ 9831 w 7167716"/>
              <a:gd name="connsiteY0" fmla="*/ 0 h 757089"/>
              <a:gd name="connsiteX1" fmla="*/ 7044809 w 7167716"/>
              <a:gd name="connsiteY1" fmla="*/ 0 h 757089"/>
              <a:gd name="connsiteX2" fmla="*/ 7167716 w 7167716"/>
              <a:gd name="connsiteY2" fmla="*/ 122907 h 757089"/>
              <a:gd name="connsiteX3" fmla="*/ 7167716 w 7167716"/>
              <a:gd name="connsiteY3" fmla="*/ 737425 h 757089"/>
              <a:gd name="connsiteX4" fmla="*/ 7167716 w 7167716"/>
              <a:gd name="connsiteY4" fmla="*/ 737425 h 757089"/>
              <a:gd name="connsiteX5" fmla="*/ 820996 w 7167716"/>
              <a:gd name="connsiteY5" fmla="*/ 757089 h 757089"/>
              <a:gd name="connsiteX6" fmla="*/ 0 w 7167716"/>
              <a:gd name="connsiteY6" fmla="*/ 4919 h 757089"/>
              <a:gd name="connsiteX7" fmla="*/ 9831 w 7167716"/>
              <a:gd name="connsiteY7" fmla="*/ 0 h 75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7716" h="757089">
                <a:moveTo>
                  <a:pt x="9831" y="0"/>
                </a:moveTo>
                <a:lnTo>
                  <a:pt x="7044809" y="0"/>
                </a:lnTo>
                <a:lnTo>
                  <a:pt x="7167716" y="122907"/>
                </a:lnTo>
                <a:lnTo>
                  <a:pt x="7167716" y="737425"/>
                </a:lnTo>
                <a:lnTo>
                  <a:pt x="7167716" y="737425"/>
                </a:lnTo>
                <a:lnTo>
                  <a:pt x="820996" y="757089"/>
                </a:lnTo>
                <a:lnTo>
                  <a:pt x="0" y="4919"/>
                </a:lnTo>
                <a:lnTo>
                  <a:pt x="9831" y="0"/>
                </a:lnTo>
                <a:close/>
              </a:path>
            </a:pathLst>
          </a:custGeom>
          <a:solidFill>
            <a:schemeClr val="dk1">
              <a:alpha val="77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Accordance with NEP 2020</a:t>
            </a:r>
            <a:endParaRPr lang="en-IN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1E81FC-C84C-C528-A0BF-31C2C6F2DCC1}"/>
              </a:ext>
            </a:extLst>
          </p:cNvPr>
          <p:cNvSpPr txBox="1"/>
          <p:nvPr/>
        </p:nvSpPr>
        <p:spPr>
          <a:xfrm>
            <a:off x="8573729" y="5756793"/>
            <a:ext cx="3274142" cy="76944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2200" b="1" dirty="0">
                <a:solidFill>
                  <a:schemeClr val="bg1"/>
                </a:solidFill>
              </a:rPr>
              <a:t>Prepared &amp; Presented By:</a:t>
            </a:r>
          </a:p>
          <a:p>
            <a:pPr algn="r"/>
            <a:r>
              <a:rPr lang="en-US" sz="2200" b="1" dirty="0">
                <a:solidFill>
                  <a:schemeClr val="bg1"/>
                </a:solidFill>
              </a:rPr>
              <a:t>Vijay </a:t>
            </a:r>
            <a:r>
              <a:rPr lang="en-US" sz="2200" b="1" dirty="0" err="1">
                <a:solidFill>
                  <a:schemeClr val="bg1"/>
                </a:solidFill>
              </a:rPr>
              <a:t>Jangra</a:t>
            </a:r>
            <a:endParaRPr lang="en-IN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675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E199A-1E92-3B4F-545B-89BC0974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50" y="365125"/>
            <a:ext cx="3716592" cy="1325563"/>
          </a:xfrm>
        </p:spPr>
        <p:txBody>
          <a:bodyPr>
            <a:noAutofit/>
          </a:bodyPr>
          <a:lstStyle/>
          <a:p>
            <a:r>
              <a:rPr lang="en-IN" sz="5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Introduction</a:t>
            </a:r>
            <a:endParaRPr lang="en-IN" sz="5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8EE640-A705-A4C7-7039-C36221674D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1" r="22094"/>
          <a:stretch/>
        </p:blipFill>
        <p:spPr>
          <a:xfrm>
            <a:off x="285135" y="1703033"/>
            <a:ext cx="4070556" cy="4894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329BEC-A863-66DC-57D2-426AE50CED02}"/>
              </a:ext>
            </a:extLst>
          </p:cNvPr>
          <p:cNvSpPr txBox="1"/>
          <p:nvPr/>
        </p:nvSpPr>
        <p:spPr>
          <a:xfrm>
            <a:off x="4542508" y="561769"/>
            <a:ext cx="72070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National Education Policy (NEP) 2020 emphasizes a holistic, flexible, and multidisciplinary approach to education. </a:t>
            </a:r>
          </a:p>
          <a:p>
            <a:pPr marL="285750" marR="0" indent="-28575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One of the core components of NEP 2020 is the integration of vocational education from an early age, particularly from Grade VI onwards. </a:t>
            </a:r>
          </a:p>
          <a:p>
            <a:pPr marL="285750" marR="0" indent="-28575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This initiative aims to equip students with relevant skills, practical knowledge, and career awareness, fostering an environment where students are prepared for both academic success and future employment opportunities. </a:t>
            </a:r>
          </a:p>
          <a:p>
            <a:pPr marL="285750" marR="0" indent="-28575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This presentation outlines the need for vocational and career-oriented education, key components, implementation strategies, and expected outcomes for students in classes VI to X.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C7540C-61E8-383B-7D64-2B3FA240EFEE}"/>
              </a:ext>
            </a:extLst>
          </p:cNvPr>
          <p:cNvSpPr/>
          <p:nvPr/>
        </p:nvSpPr>
        <p:spPr>
          <a:xfrm>
            <a:off x="285135" y="1337187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85C73A-7359-062A-AC67-07442750B509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667D31-2EA6-88CD-77F8-E1516536FFBC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503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E4C82-538E-33E3-937F-F597A01C9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E93E0-2988-78B8-21D3-C481605F1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49" y="365125"/>
            <a:ext cx="11179279" cy="1325563"/>
          </a:xfrm>
        </p:spPr>
        <p:txBody>
          <a:bodyPr>
            <a:noAutofit/>
          </a:bodyPr>
          <a:lstStyle/>
          <a:p>
            <a:r>
              <a:rPr lang="en-US" sz="4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Importance of Vocational and Career-Oriented Education</a:t>
            </a:r>
            <a:endParaRPr lang="en-IN" sz="4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3B5FB9-FA82-D80B-5DB3-4492A3392608}"/>
              </a:ext>
            </a:extLst>
          </p:cNvPr>
          <p:cNvSpPr/>
          <p:nvPr/>
        </p:nvSpPr>
        <p:spPr>
          <a:xfrm>
            <a:off x="570272" y="1567386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0322-1813-B7C6-46F5-13ACEC307F17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B83987-742E-47DD-D4F8-D334BF49AB0A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9DA403-F555-9C89-EE1C-9D6976289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72" y="1612032"/>
            <a:ext cx="11179276" cy="4486275"/>
          </a:xfrm>
        </p:spPr>
        <p:txBody>
          <a:bodyPr>
            <a:noAutofit/>
          </a:bodyPr>
          <a:lstStyle/>
          <a:p>
            <a:pPr marL="342900" marR="0" lvl="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100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Bridging the Skill Gap</a:t>
            </a:r>
            <a:r>
              <a:rPr lang="en-IN" sz="2100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1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Addressing the mismatch between academic education and industry requirements.</a:t>
            </a:r>
          </a:p>
          <a:p>
            <a:pPr marL="742950" marR="0" lvl="1" indent="-285750" algn="just"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1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Preparing students with hands-on skills for future employment.</a:t>
            </a:r>
          </a:p>
          <a:p>
            <a:pPr marL="342900" marR="0" lvl="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100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Early Career Awareness</a:t>
            </a:r>
            <a:r>
              <a:rPr lang="en-IN" sz="2100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1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Helping students explore diverse career paths and discover their interests and aptitudes.</a:t>
            </a:r>
          </a:p>
          <a:p>
            <a:pPr marL="342900" marR="0" lvl="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100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Holistic Development</a:t>
            </a:r>
            <a:r>
              <a:rPr lang="en-IN" sz="2100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1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Promoting practical skills alongside theoretical knowledge for well-rounded education.</a:t>
            </a:r>
          </a:p>
          <a:p>
            <a:pPr marL="342900" marR="0" lvl="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100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Reducing Dropout Rates</a:t>
            </a:r>
            <a:r>
              <a:rPr lang="en-IN" sz="2100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1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Providing relevance to learning and increasing engagement through practical activities.</a:t>
            </a:r>
          </a:p>
          <a:p>
            <a:pPr marL="342900" marR="0" lvl="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100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Empowerment and Self-Reliance</a:t>
            </a:r>
            <a:r>
              <a:rPr lang="en-IN" sz="2100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1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Enabling students to become self-sufficient and capable of pursuing entrepreneurial ventures.</a:t>
            </a:r>
          </a:p>
          <a:p>
            <a:pPr marL="342900" marR="0" lvl="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100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National Growth</a:t>
            </a:r>
            <a:r>
              <a:rPr lang="en-IN" sz="2100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1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Contributing to a skilled workforce that enhances economic development.</a:t>
            </a:r>
          </a:p>
        </p:txBody>
      </p:sp>
    </p:spTree>
    <p:extLst>
      <p:ext uri="{BB962C8B-B14F-4D97-AF65-F5344CB8AC3E}">
        <p14:creationId xmlns:p14="http://schemas.microsoft.com/office/powerpoint/2010/main" val="3483258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83286-0B2A-B429-AA71-2D3FB405A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A09C8-177B-9D7E-825E-1B26974C2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49" y="365125"/>
            <a:ext cx="11179279" cy="1325563"/>
          </a:xfrm>
        </p:spPr>
        <p:txBody>
          <a:bodyPr>
            <a:noAutofit/>
          </a:bodyPr>
          <a:lstStyle/>
          <a:p>
            <a:r>
              <a:rPr lang="en-US" sz="4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Key Objectives of Vocational Education Under NEP 2020</a:t>
            </a:r>
            <a:endParaRPr lang="en-IN" sz="4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877821-3161-B185-830E-136B52E6FF43}"/>
              </a:ext>
            </a:extLst>
          </p:cNvPr>
          <p:cNvSpPr/>
          <p:nvPr/>
        </p:nvSpPr>
        <p:spPr>
          <a:xfrm>
            <a:off x="570272" y="1567386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1C41D9-0A37-6B5F-486A-B7EC0FE9F7F0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5B8882-9569-D799-7D1A-EB9F3F91290F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7D9AFD-6C19-29E7-AF5F-48B9A677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6928" y="1710350"/>
            <a:ext cx="8052619" cy="4486275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Introduce vocational education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 all school levels, starting from Grade VI.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Ensure at least 50% of learners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have exposure to vocational education by 2025.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Integrate vocational courses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with mainstream academic subjects.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Promote hands-on learning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through internships, apprenticeships, and industry visits.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Facilitate career guidance and </a:t>
            </a:r>
            <a:r>
              <a:rPr lang="en-IN" sz="22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counseling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to help students make informed decisions.</a:t>
            </a:r>
          </a:p>
          <a:p>
            <a:pPr marL="342900" marR="0" lvl="0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 on skill-based learning,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including life skills and 21st-century skills like problem-solving, critical thinking, and communication.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4E249E-3A45-D833-B8A3-5B78CFF63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5" y="2164741"/>
            <a:ext cx="3640237" cy="3970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0257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AE37F-720A-FB98-C0C9-7F979C8A2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02F65-FF19-785B-D698-33FC02711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49" y="365125"/>
            <a:ext cx="11179279" cy="1325563"/>
          </a:xfrm>
        </p:spPr>
        <p:txBody>
          <a:bodyPr>
            <a:noAutofit/>
          </a:bodyPr>
          <a:lstStyle/>
          <a:p>
            <a:r>
              <a:rPr lang="en-US" sz="4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Components of Vocational and Career-Oriented Education</a:t>
            </a:r>
            <a:endParaRPr lang="en-IN" sz="4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D061F2-4A8D-6E30-BB87-82B68223B901}"/>
              </a:ext>
            </a:extLst>
          </p:cNvPr>
          <p:cNvSpPr/>
          <p:nvPr/>
        </p:nvSpPr>
        <p:spPr>
          <a:xfrm>
            <a:off x="570272" y="1567386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229A0D-90A6-A76D-A506-911601C07416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759B4-26BB-D21C-5732-E66DB7F7F57F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64C545-80B4-0C7F-7F1F-DD56680EC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70" y="1710350"/>
            <a:ext cx="11179278" cy="1325563"/>
          </a:xfrm>
        </p:spPr>
        <p:txBody>
          <a:bodyPr>
            <a:noAutofit/>
          </a:bodyPr>
          <a:lstStyle/>
          <a:p>
            <a:pPr marL="0" marR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Skill-Based Learning Modules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 on introducing students to different trades and skills such as: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6B60CE28-0D29-6B8F-6394-3ED9520FD216}"/>
              </a:ext>
            </a:extLst>
          </p:cNvPr>
          <p:cNvSpPr txBox="1">
            <a:spLocks/>
          </p:cNvSpPr>
          <p:nvPr/>
        </p:nvSpPr>
        <p:spPr>
          <a:xfrm>
            <a:off x="570270" y="2878599"/>
            <a:ext cx="11179278" cy="3217406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Carpentry</a:t>
            </a:r>
          </a:p>
          <a:p>
            <a:pPr marL="742950" marR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Gardening and Agriculture</a:t>
            </a:r>
          </a:p>
          <a:p>
            <a:pPr marL="742950" marR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Technology (IT)</a:t>
            </a:r>
          </a:p>
          <a:p>
            <a:pPr marL="742950" marR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Handicrafts</a:t>
            </a:r>
          </a:p>
          <a:p>
            <a:pPr marL="742950" marR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Electronics Repair</a:t>
            </a:r>
          </a:p>
          <a:p>
            <a:pPr marL="742950" marR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Cooking and Hospitality</a:t>
            </a:r>
          </a:p>
          <a:p>
            <a:pPr marL="742950" marR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Fashion Design</a:t>
            </a:r>
          </a:p>
          <a:p>
            <a:pPr marL="742950" marR="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Coding and Robotics</a:t>
            </a:r>
            <a:endParaRPr lang="en-IN" sz="2800" kern="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289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FCD9D-A725-A370-14E9-56A491692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E92F0-9085-69DF-5F89-1BCB78E02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49" y="365126"/>
            <a:ext cx="11179279" cy="726256"/>
          </a:xfrm>
        </p:spPr>
        <p:txBody>
          <a:bodyPr>
            <a:noAutofit/>
          </a:bodyPr>
          <a:lstStyle/>
          <a:p>
            <a:r>
              <a:rPr lang="en-US" sz="3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Components of Vocational and Career-Oriented Education</a:t>
            </a:r>
            <a:endParaRPr lang="en-IN" sz="3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5221E2-A974-4360-0E36-8364E6882E39}"/>
              </a:ext>
            </a:extLst>
          </p:cNvPr>
          <p:cNvSpPr/>
          <p:nvPr/>
        </p:nvSpPr>
        <p:spPr>
          <a:xfrm>
            <a:off x="570272" y="1046276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6398C0-0BD9-4E43-E41B-871AE45F3018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5439EC-C1BF-1813-32DD-CF3C374D9AC8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595837-6B45-77B2-0893-F4DFF814A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69" y="1065942"/>
            <a:ext cx="11179279" cy="4983205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Internships and Apprenticeships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Practical exposure to industries and local businesses to help students gain real-world experience.</a:t>
            </a:r>
          </a:p>
          <a:p>
            <a:pPr marL="800100" lvl="1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Structured programs where students spend time learning directly from professionals.</a:t>
            </a:r>
          </a:p>
          <a:p>
            <a:pPr marL="0" marR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Career Guidance and Counselling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Providing students with information on various career options and pathways.</a:t>
            </a:r>
          </a:p>
          <a:p>
            <a:pPr marL="800100" lvl="1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Conducting workshops, seminars, and counselling sessions to help students understand their strengths and interests.</a:t>
            </a:r>
          </a:p>
          <a:p>
            <a:pPr marL="0" marR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Life Skills Development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Emphasizing essential skills; such as communication, teamwork, problem-solving, time management, and entrepreneurship.</a:t>
            </a:r>
          </a:p>
          <a:p>
            <a:pPr marL="800100" lvl="1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Promoting financial literacy and digital literacy.</a:t>
            </a:r>
          </a:p>
          <a:p>
            <a:pPr marL="0" marR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Integration with Core Subjects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Blending vocational subjects with traditional academics to show the relevance of vocational skills in everyday life.</a:t>
            </a:r>
          </a:p>
          <a:p>
            <a:pPr marL="800100" lvl="1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Example: Integrating mathematics concepts with accounting, or physics concepts with electronics repair.</a:t>
            </a:r>
            <a:endParaRPr lang="en-IN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270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189FB-A74F-5A11-00A7-BFA838A0B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D2D28-8E19-A6A9-9015-A42EC23FF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49" y="365126"/>
            <a:ext cx="11179279" cy="726256"/>
          </a:xfrm>
        </p:spPr>
        <p:txBody>
          <a:bodyPr>
            <a:noAutofit/>
          </a:bodyPr>
          <a:lstStyle/>
          <a:p>
            <a:r>
              <a:rPr lang="en-US" sz="3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Implementation Strategies for Classes VI to X</a:t>
            </a:r>
            <a:endParaRPr lang="en-IN" sz="3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816EEC-A4C4-2A73-A747-86D702EAE327}"/>
              </a:ext>
            </a:extLst>
          </p:cNvPr>
          <p:cNvSpPr/>
          <p:nvPr/>
        </p:nvSpPr>
        <p:spPr>
          <a:xfrm>
            <a:off x="570272" y="1046276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DF1E52-AF7C-8BD4-1440-A5871190064C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AFAA86-03FA-8EDE-C6CA-BE2C44BB30E1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AE715C-AF79-2D53-9A81-E3DD7EB49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69" y="1065942"/>
            <a:ext cx="11179279" cy="4983205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IN" sz="24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Curriculum Design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Developing age-appropriate, flexible, and modular curriculum frameworks that allow students to explore various vocations.</a:t>
            </a: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Aligning the curriculum with the National Skills Qualifications Framework (NSQF).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Hands-On Workshops and Labs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Setting up vocational labs or "Skill Hubs" within schools where students can practice different trades.</a:t>
            </a: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Collaborating with local artisans, industry professionals, and NGOs for expertise and resources.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Collaborations with Industries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Partnering with local businesses, industries, and skill-training </a:t>
            </a:r>
            <a:r>
              <a:rPr lang="en-IN" sz="2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centers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to facilitate internships and exposure visits.</a:t>
            </a: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Incorporating mentorship programs where industry experts guide students.</a:t>
            </a:r>
          </a:p>
        </p:txBody>
      </p:sp>
    </p:spTree>
    <p:extLst>
      <p:ext uri="{BB962C8B-B14F-4D97-AF65-F5344CB8AC3E}">
        <p14:creationId xmlns:p14="http://schemas.microsoft.com/office/powerpoint/2010/main" val="295487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185EC-C0EF-BF3E-89C3-70B0150A0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D228E-F9DD-8973-7DA7-19EF52FF2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49" y="365126"/>
            <a:ext cx="11179279" cy="726256"/>
          </a:xfrm>
        </p:spPr>
        <p:txBody>
          <a:bodyPr>
            <a:noAutofit/>
          </a:bodyPr>
          <a:lstStyle/>
          <a:p>
            <a:r>
              <a:rPr lang="en-US" sz="3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Implementation Strategies for Classes VI to X</a:t>
            </a:r>
            <a:endParaRPr lang="en-IN" sz="3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55A82A-9939-9C7B-5AA5-120CD4D19A65}"/>
              </a:ext>
            </a:extLst>
          </p:cNvPr>
          <p:cNvSpPr/>
          <p:nvPr/>
        </p:nvSpPr>
        <p:spPr>
          <a:xfrm>
            <a:off x="570272" y="1046276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6D9069-3F60-EDAA-6245-B00B9109B669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B3BB4B-DCE3-6C7F-A211-EB7539881E08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A1EE7B4-5D33-8BAC-7F83-3E9288204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69" y="1262582"/>
            <a:ext cx="11179279" cy="4983205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Teacher Training and Capacity Building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Providing professional development for teachers to effectively deliver vocational education.</a:t>
            </a: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Training teachers to integrate skill-based activities into their regular subjects.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Blended Learning Approaches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Using digital platforms, virtual tours, and online skill development courses to enhance vocational learning.</a:t>
            </a: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Utilizing e-learning resources, apps, and multimedia to make vocational education more engaging.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6. Assessment and Certification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Implementing competency-based assessments that focus on practical skills and knowledge.</a:t>
            </a: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Providing certifications that align with industry standards and enhance employability.</a:t>
            </a:r>
          </a:p>
          <a:p>
            <a:pPr marL="0" marR="0" indent="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None/>
            </a:pP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729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AB1C5-945A-1409-6558-8B4F465BB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7FBC-014A-DE55-C537-459ED0D63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49" y="365126"/>
            <a:ext cx="11179279" cy="726256"/>
          </a:xfrm>
        </p:spPr>
        <p:txBody>
          <a:bodyPr>
            <a:noAutofit/>
          </a:bodyPr>
          <a:lstStyle/>
          <a:p>
            <a:r>
              <a:rPr lang="en-US" sz="3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Example: Vocational Lesson Plan for Grade VII</a:t>
            </a:r>
            <a:endParaRPr lang="en-IN" sz="3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3C7C3B-8434-D171-70B9-5F81A6F62A0E}"/>
              </a:ext>
            </a:extLst>
          </p:cNvPr>
          <p:cNvSpPr/>
          <p:nvPr/>
        </p:nvSpPr>
        <p:spPr>
          <a:xfrm>
            <a:off x="570272" y="1046276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A12665-E758-C6CE-AC82-4DBAC05A3638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60B8B4-F82E-85E4-C6FF-645C422FCF43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CFC54A-6282-8D45-857F-4DDB45E88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69" y="1262582"/>
            <a:ext cx="11179279" cy="4983205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IN" sz="2400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Subject: Introduction to Gardening and Agriculture</a:t>
            </a:r>
            <a:endParaRPr lang="en-IN" sz="2400" kern="1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Learning Objective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will understand the basics of gardening, plant growth, and sustainability.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Materials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Seeds, soil, pots, gardening tools, water cans.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Lesson Activities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Day 1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Introduction to different types of plants and their uses.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Day 2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Hands-on activity: Planting seeds in pots and learning about soil preparation.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Day 3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Discussion on plant care, watering schedules, and composting.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Practical demonstration of planting and maintaining a plant.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Outcome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Students will have a practical understanding of agriculture and sustainability practices.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5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EDF56-2804-AC7E-7EFD-943095389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19577-3083-AA2A-5CF0-086D9D1A7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49" y="365126"/>
            <a:ext cx="11179279" cy="726256"/>
          </a:xfrm>
        </p:spPr>
        <p:txBody>
          <a:bodyPr>
            <a:noAutofit/>
          </a:bodyPr>
          <a:lstStyle/>
          <a:p>
            <a:r>
              <a:rPr lang="en-US" sz="3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Expected Outcomes of Vocational and Career-Oriented Education</a:t>
            </a:r>
            <a:endParaRPr lang="en-IN" sz="3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DA2F61-7FCA-6F44-3F9A-6F347E9CA055}"/>
              </a:ext>
            </a:extLst>
          </p:cNvPr>
          <p:cNvSpPr/>
          <p:nvPr/>
        </p:nvSpPr>
        <p:spPr>
          <a:xfrm>
            <a:off x="570272" y="1174092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704034-D45A-E192-129D-F4794180FC8E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267B1A-C02F-8773-B990-BFB565440028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8470282-D143-F500-4183-1B420F5C5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69" y="1419894"/>
            <a:ext cx="11179279" cy="4983205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1200"/>
              </a:spcBef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Skill Acquisition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develop practical skills relevant to various industries.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200"/>
              </a:spcBef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Career Readiness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are better prepared for future career choices and employment.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200"/>
              </a:spcBef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Enhanced Critical Thinking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learn problem-solving and decision-making skills.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200"/>
              </a:spcBef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Entrepreneurial Spirit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Encouraging self-reliance and entrepreneurial initiatives.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200"/>
              </a:spcBef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Personal Growth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become confident, motivated, and adaptable learners.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200"/>
              </a:spcBef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Social Development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Promotes teamwork, collaboration, and respect for different professions.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100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C6A33-3ABA-27A4-8FA5-B8A112214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16A10-79D9-D18A-6407-070112F3E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49" y="365126"/>
            <a:ext cx="11179279" cy="726256"/>
          </a:xfrm>
        </p:spPr>
        <p:txBody>
          <a:bodyPr>
            <a:noAutofit/>
          </a:bodyPr>
          <a:lstStyle/>
          <a:p>
            <a:r>
              <a:rPr lang="en-US" sz="3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Challenges and Solutions</a:t>
            </a:r>
            <a:endParaRPr lang="en-IN" sz="3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7EC762-F766-B2D9-F632-DFCC135A51EE}"/>
              </a:ext>
            </a:extLst>
          </p:cNvPr>
          <p:cNvSpPr/>
          <p:nvPr/>
        </p:nvSpPr>
        <p:spPr>
          <a:xfrm>
            <a:off x="570272" y="1065936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F1552F-4C3E-3786-2D7D-251FCC9A783C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5D2E1F-2200-D5ED-2DD0-6209E7483F4D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52E947F-8454-F7F1-97FC-0CD1459AC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69" y="1144598"/>
            <a:ext cx="11179279" cy="4983205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Lack of Infrastructure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Utilize community resources, set up low-cost skill labs, and leverage digital tools.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Teacher Preparedness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Continuous professional development and training programs.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Parental Awareness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Conduct awareness sessions for parents to understand the benefits of vocational education.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Curriculum Integration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Solution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Design flexible curricula that blend academics and vocational learning seamlessly.</a:t>
            </a:r>
          </a:p>
        </p:txBody>
      </p:sp>
    </p:spTree>
    <p:extLst>
      <p:ext uri="{BB962C8B-B14F-4D97-AF65-F5344CB8AC3E}">
        <p14:creationId xmlns:p14="http://schemas.microsoft.com/office/powerpoint/2010/main" val="3012093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6A02A-9C31-65D7-CEBA-5B8BB00B5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82FC4-A1F2-02C5-681F-30549A289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49" y="365126"/>
            <a:ext cx="11179279" cy="726256"/>
          </a:xfrm>
        </p:spPr>
        <p:txBody>
          <a:bodyPr>
            <a:noAutofit/>
          </a:bodyPr>
          <a:lstStyle/>
          <a:p>
            <a:r>
              <a:rPr lang="en-US" sz="3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Conclusion</a:t>
            </a:r>
            <a:endParaRPr lang="en-IN" sz="3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02EC7E-CA2E-84D4-CCD3-363F6794BE29}"/>
              </a:ext>
            </a:extLst>
          </p:cNvPr>
          <p:cNvSpPr/>
          <p:nvPr/>
        </p:nvSpPr>
        <p:spPr>
          <a:xfrm>
            <a:off x="570272" y="1065936"/>
            <a:ext cx="4070556" cy="688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757656-99BC-9BCD-411F-57E3CCBBDCE5}"/>
              </a:ext>
            </a:extLst>
          </p:cNvPr>
          <p:cNvSpPr/>
          <p:nvPr/>
        </p:nvSpPr>
        <p:spPr>
          <a:xfrm rot="5400000">
            <a:off x="11080952" y="1337187"/>
            <a:ext cx="1415847" cy="688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99513C-B193-20B3-EAB2-855E63F4C653}"/>
              </a:ext>
            </a:extLst>
          </p:cNvPr>
          <p:cNvSpPr/>
          <p:nvPr/>
        </p:nvSpPr>
        <p:spPr>
          <a:xfrm>
            <a:off x="10333701" y="6430722"/>
            <a:ext cx="1415847" cy="688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E3714A-EF40-BA95-8E2E-C2E47FD58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69" y="1498556"/>
            <a:ext cx="11179279" cy="4983205"/>
          </a:xfrm>
        </p:spPr>
        <p:txBody>
          <a:bodyPr>
            <a:noAutofit/>
          </a:bodyPr>
          <a:lstStyle/>
          <a:p>
            <a:pPr marL="57150" marR="0" indent="-2857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Vocational and career-oriented education as envisioned by NEP 2020 is essential for preparing students for the dynamic world of work. </a:t>
            </a:r>
          </a:p>
          <a:p>
            <a:pPr marL="57150" marR="0" indent="-2857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introducing skill-based learning from Classes VI to X, schools can foster a generation that is not only academically competent but also equipped with the skills necessary for personal and professional success. </a:t>
            </a:r>
          </a:p>
          <a:p>
            <a:pPr marL="57150" marR="0" indent="-2857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Effective implementation of this approach will bridge the gap between education and employment, empowering students to lead fulfilling and productive lives.</a:t>
            </a:r>
          </a:p>
        </p:txBody>
      </p:sp>
    </p:spTree>
    <p:extLst>
      <p:ext uri="{BB962C8B-B14F-4D97-AF65-F5344CB8AC3E}">
        <p14:creationId xmlns:p14="http://schemas.microsoft.com/office/powerpoint/2010/main" val="1020287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1055</Words>
  <Application>Microsoft Office PowerPoint</Application>
  <PresentationFormat>Widescreen</PresentationFormat>
  <Paragraphs>106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Office Theme</vt:lpstr>
      <vt:lpstr>PowerPoint Presentation</vt:lpstr>
      <vt:lpstr>Introduction</vt:lpstr>
      <vt:lpstr>Importance of Vocational and Career-Oriented Education</vt:lpstr>
      <vt:lpstr>Key Objectives of Vocational Education Under NEP 2020</vt:lpstr>
      <vt:lpstr>Components of Vocational and Career-Oriented Education</vt:lpstr>
      <vt:lpstr>Components of Vocational and Career-Oriented Education</vt:lpstr>
      <vt:lpstr>Implementation Strategies for Classes VI to X</vt:lpstr>
      <vt:lpstr>Implementation Strategies for Classes VI to X</vt:lpstr>
      <vt:lpstr>Example: Vocational Lesson Plan for Grade VII</vt:lpstr>
      <vt:lpstr>Expected Outcomes of Vocational and Career-Oriented Education</vt:lpstr>
      <vt:lpstr>Challenges and Solutions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4</cp:revision>
  <dcterms:created xsi:type="dcterms:W3CDTF">2024-12-15T05:35:07Z</dcterms:created>
  <dcterms:modified xsi:type="dcterms:W3CDTF">2024-12-31T09:08:59Z</dcterms:modified>
</cp:coreProperties>
</file>