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259" r:id="rId6"/>
    <p:sldId id="264" r:id="rId7"/>
    <p:sldId id="260" r:id="rId8"/>
    <p:sldId id="261" r:id="rId9"/>
    <p:sldId id="262" r:id="rId10"/>
    <p:sldId id="265" r:id="rId11"/>
    <p:sldId id="263" r:id="rId12"/>
    <p:sldId id="266" r:id="rId13"/>
    <p:sldId id="267" r:id="rId14"/>
    <p:sldId id="268" r:id="rId15"/>
    <p:sldId id="269" r:id="rId16"/>
    <p:sldId id="270" r:id="rId17"/>
    <p:sldId id="279" r:id="rId18"/>
    <p:sldId id="280" r:id="rId19"/>
    <p:sldId id="281" r:id="rId20"/>
    <p:sldId id="282" r:id="rId21"/>
    <p:sldId id="283" r:id="rId22"/>
    <p:sldId id="272" r:id="rId23"/>
    <p:sldId id="271" r:id="rId24"/>
    <p:sldId id="274" r:id="rId25"/>
    <p:sldId id="273" r:id="rId26"/>
    <p:sldId id="275" r:id="rId27"/>
    <p:sldId id="276" r:id="rId28"/>
    <p:sldId id="277" r:id="rId29"/>
    <p:sldId id="27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1434"/>
    <a:srgbClr val="CC3C3C"/>
    <a:srgbClr val="3D3D3D"/>
    <a:srgbClr val="DE58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CA28F-2DC7-9DF8-9DE4-D146C80B8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650FBE-81A9-8687-D27B-3E70B459B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6D571-5411-C7E6-30CC-4F3831DCE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22C82-216B-E556-2177-453D49B89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F0B68-B048-2EDB-900A-779D4D861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402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E020D-C173-6AC4-331A-4312EE89F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F599B-485E-3D3A-B84E-771F0329F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E3D75-E1C1-238C-586D-0450FC91D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CE8AF-05B7-7231-C67C-9B24A122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46A0D-B908-4BCE-7501-12A43FFE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0252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B84D1-1E6A-10FD-1281-D157EC90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A8886-C81F-7673-0BB1-FC4D65DA1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0F69F-8541-38F8-19F0-C5E82EF04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F68E8-8F9A-0BE7-9F2F-BD35E4C23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CE436-C27D-83F6-9E58-51B27D20B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604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FE0EA-2877-ECA5-E548-DEB08123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3A608-802E-69C6-F561-CB368D3AE8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E639F-F1A6-62C9-E2E1-B232B0E08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8B84D9-B511-AA13-A228-B956C27E8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8FB93-0321-CEB7-F632-D3172341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9B9FD-483B-030C-2F3E-20CAB9EC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043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5965-2AC6-1390-1992-08344615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BE68B-42BE-FABD-F2AD-D48533A37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5E531-4EE4-4C31-CF38-D18282324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7E4AFC-E9F7-9E79-0CA6-9C17BAA555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4DF038-F397-C01E-27CA-D7AF416EA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4E2FEB-1AC3-1373-8A01-002E8BEE5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FB0417-4243-F39F-16D5-94095EEAC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738222-2C5D-6295-912F-214377AB7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6718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50431-FF62-7891-C907-6E3840780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089E20-9732-85F6-8522-A6D10F62E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04A73-60F1-2F3B-0D47-E13AD2961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FD543-8DE3-5CA6-2F9F-2DFCDAC68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143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6FC7C4-80C3-6C8A-C88C-35AAEFA9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4A9A19-23BF-AFD9-6CA2-636B3ACE4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086C0-2FF0-A1CF-8B59-3A4C1EE4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4729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01815-BBC3-2046-1D54-A45AD52C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8BAEC-D759-6D6D-9FD1-2884CB9D8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6A125-0088-A6EB-8892-092271D6A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A0688-1524-D710-7327-3C9045E52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F77C4F-8062-A05C-DAB8-D1A31E8FD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C79D0-2122-E3F2-10C1-F366EB4E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935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DEDD7-AD4B-DB71-141F-CEE036BA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779B96-199A-40C2-0340-891EA9176F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59DF4-2232-1BDC-E9FA-5A53BC4C1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0F355-76CA-80E2-2B8B-ED8FA6977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CB007-0D39-5738-2035-4282F9051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67F170-C340-ECC8-2787-A69AFD6E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582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E8843-BA78-9269-9972-61A78E9A7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B9E29-7277-8BCC-D2A3-3FFCAA503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EA70B-8E7A-D5F3-DDCF-392F41975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62A93-2F75-AA72-B8AB-631C0FEFB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D16C4-4AC0-9233-CDB6-345EF7FFE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080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4F885E-C3D8-4DC1-23AD-5DC5A5005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E18D8-B407-2879-36AB-D607CF35D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ED779-E31D-66DC-958A-6F005ECA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25A13-3EDB-825C-3BB4-DB9D3FC9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2E4C3-70BD-C14E-2043-E2722CA58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9997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3570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7245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5716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311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216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9565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0316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5924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2402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201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296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4B97E-7665-19FD-04CF-12EA6AB3C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C89E5-7135-4693-9923-A86C3EB5E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93DB1-8027-4CE4-D046-04B1F2592B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9B70C-B124-2957-1F17-AA647FA7C1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4A209-A7BA-41A9-E945-76E34DB01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5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DCC1CE-DBAC-4CAD-8EE3-79D0B60CD3D0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073F82E-B6CD-4D00-84B7-8FB500EF1824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3940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F64A38-61B8-54E3-C0E9-4A3C5D11F3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916" y="347099"/>
            <a:ext cx="5397910" cy="2387600"/>
          </a:xfrm>
        </p:spPr>
        <p:txBody>
          <a:bodyPr>
            <a:normAutofit/>
          </a:bodyPr>
          <a:lstStyle/>
          <a:p>
            <a:r>
              <a:rPr lang="en-US" sz="85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POSH Act</a:t>
            </a:r>
            <a:endParaRPr lang="en-IN" sz="85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C02A37A-C6BE-284E-917B-2BEF8BBBC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619" y="2913779"/>
            <a:ext cx="6164826" cy="2071176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SEXUAL HARASSMENT</a:t>
            </a:r>
          </a:p>
          <a:p>
            <a:pPr algn="l"/>
            <a:r>
              <a:rPr lang="en-US" sz="3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WOMEN</a:t>
            </a:r>
          </a:p>
          <a:p>
            <a:pPr algn="l"/>
            <a:r>
              <a:rPr lang="en-US" sz="3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AT WORKPLACE</a:t>
            </a:r>
          </a:p>
          <a:p>
            <a:pPr algn="l"/>
            <a:r>
              <a:rPr lang="en-US" sz="2000" b="1" dirty="0"/>
              <a:t>(PREVENTION, PROHIBITION AND REDRESSAL) ACT, 2013</a:t>
            </a:r>
            <a:endParaRPr lang="en-IN" sz="2000" b="1" dirty="0"/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1CA2B4DA-6C60-18E8-BAD0-2B0D12DD1CD9}"/>
              </a:ext>
            </a:extLst>
          </p:cNvPr>
          <p:cNvSpPr txBox="1">
            <a:spLocks/>
          </p:cNvSpPr>
          <p:nvPr/>
        </p:nvSpPr>
        <p:spPr>
          <a:xfrm>
            <a:off x="432619" y="5614219"/>
            <a:ext cx="6164826" cy="896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 &amp; Presented By: Vijay </a:t>
            </a:r>
            <a:r>
              <a:rPr lang="en-US" sz="180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Jangra</a:t>
            </a:r>
            <a:endParaRPr lang="en-I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36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219CC-DD46-FA57-8A6B-7441F010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endParaRPr lang="en-IN" sz="45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B0D56-37C7-21FE-1982-B51122138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IN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Prevention of Sexual Harassment (POSH) Act, 2013</a:t>
            </a: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was enacted to address sexual harassment of women in the workplace and create a safe, respectful, and dignified work environment. </a:t>
            </a:r>
          </a:p>
          <a:p>
            <a:pPr algn="just"/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act is a crucial step toward gender equality, workplace safety, and empowerment of women.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301240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4BC86-C096-07D0-3698-DA00CCE65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96D3C-510D-2ADF-F7A4-D66BD90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Background : Historical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A4769-A989-D5B2-A80E-4D44A14BC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POSH Act was passed following the landmark judgment in the </a:t>
            </a:r>
            <a:r>
              <a:rPr lang="en-IN" sz="3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Vishaka and Others v. State of Rajasthan (1997)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case.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case arose after a brutal incident of sexual harassment faced by a social worker, Bhanwari Devi, in Rajasthan.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Supreme Court laid down the </a:t>
            </a:r>
            <a:r>
              <a:rPr lang="en-IN" sz="3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Vishaka Guidelines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 prevent and address workplace harassment, forming the foundation for the POSH Act.</a:t>
            </a:r>
          </a:p>
        </p:txBody>
      </p:sp>
    </p:spTree>
    <p:extLst>
      <p:ext uri="{BB962C8B-B14F-4D97-AF65-F5344CB8AC3E}">
        <p14:creationId xmlns:p14="http://schemas.microsoft.com/office/powerpoint/2010/main" val="2926210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DA37C-A3C0-4010-04FA-457EF2CAC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84929-A301-3B6D-ECC8-2190E29F1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4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Legal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1433-C9D1-FC64-2666-641EE5321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POSH Act was enacted in December 2013, and it aims to: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3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Prevent</a:t>
            </a:r>
            <a:r>
              <a:rPr lang="en-IN" sz="3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sexual harassment.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3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a mechanism</a:t>
            </a:r>
            <a:r>
              <a:rPr lang="en-IN" sz="3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 redressal of complaints.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3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Ensure protection</a:t>
            </a:r>
            <a:r>
              <a:rPr lang="en-IN" sz="3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against retaliation.</a:t>
            </a:r>
          </a:p>
        </p:txBody>
      </p:sp>
    </p:spTree>
    <p:extLst>
      <p:ext uri="{BB962C8B-B14F-4D97-AF65-F5344CB8AC3E}">
        <p14:creationId xmlns:p14="http://schemas.microsoft.com/office/powerpoint/2010/main" val="75937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CBE7B-DF3C-A5ED-808E-0124D2DE2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744"/>
            <a:ext cx="6368845" cy="942565"/>
          </a:xfrm>
        </p:spPr>
        <p:txBody>
          <a:bodyPr>
            <a:normAutofit/>
          </a:bodyPr>
          <a:lstStyle/>
          <a:p>
            <a:pPr algn="ctr"/>
            <a:r>
              <a:rPr lang="en-IN" sz="50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DEFINITIONS</a:t>
            </a:r>
            <a:endParaRPr lang="en-IN" sz="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728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BFECB-3A35-C391-B33F-C117DEF32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6B5C-56BA-B6D5-015B-B3BD601A0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12012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Sexual Harassment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09C7F-964C-4C68-1E4D-7A5DFE9F1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35278"/>
            <a:ext cx="11029615" cy="4670322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POSH Act defines sexual harassment as unwelcome acts or </a:t>
            </a:r>
            <a:r>
              <a:rPr lang="en-IN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behavior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(whether directly or by implication) such as: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Physical contact and advances.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demand or request for sexual </a:t>
            </a:r>
            <a:r>
              <a:rPr lang="en-IN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favors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Making sexually </a:t>
            </a:r>
            <a:r>
              <a:rPr lang="en-IN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colored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remarks.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Showing pornography.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Any other unwelcome physical, verbal, or non-verbal conduct of a sexual nature.</a:t>
            </a:r>
          </a:p>
        </p:txBody>
      </p:sp>
    </p:spTree>
    <p:extLst>
      <p:ext uri="{BB962C8B-B14F-4D97-AF65-F5344CB8AC3E}">
        <p14:creationId xmlns:p14="http://schemas.microsoft.com/office/powerpoint/2010/main" val="413342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9039B-C6FA-54E4-E3D7-32B676509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51E44-D86D-5262-1CDE-EDFBD0FF6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41509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Workplace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D800F-5F9F-505A-49F7-7277B5940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Act defines a workplace to include: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Government and private offices.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Schools, colleges, and educational institutions.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Hospitals and nursing homes.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Shops, factories, and commercial establishments.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Sports facilities and entertainment venues.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Any place visited by an employee during employment, including transportation.</a:t>
            </a:r>
          </a:p>
        </p:txBody>
      </p:sp>
    </p:spTree>
    <p:extLst>
      <p:ext uri="{BB962C8B-B14F-4D97-AF65-F5344CB8AC3E}">
        <p14:creationId xmlns:p14="http://schemas.microsoft.com/office/powerpoint/2010/main" val="4125929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1C1B4-4271-C0BF-DFE7-C2E8B61FA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0AB42-EE4A-41C2-6DA2-2FF84EEA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9234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Employee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644B9-D315-48EC-C12E-EEA2C693F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Any individual employed at a workplace, whether permanent, temporary, ad hoc, or on a daily wage basis, including: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Volunteers.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Interns.</a:t>
            </a:r>
          </a:p>
          <a:p>
            <a:pPr marL="552600" lvl="1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Trainees.</a:t>
            </a:r>
          </a:p>
        </p:txBody>
      </p:sp>
    </p:spTree>
    <p:extLst>
      <p:ext uri="{BB962C8B-B14F-4D97-AF65-F5344CB8AC3E}">
        <p14:creationId xmlns:p14="http://schemas.microsoft.com/office/powerpoint/2010/main" val="1058156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070F8-A110-CA5F-B33E-71340EFC4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728" y="2386778"/>
            <a:ext cx="5542935" cy="3955027"/>
          </a:xfrm>
        </p:spPr>
        <p:txBody>
          <a:bodyPr>
            <a:normAutofit/>
          </a:bodyPr>
          <a:lstStyle/>
          <a:p>
            <a:r>
              <a:rPr lang="en-IN" sz="6000" b="1" kern="100" dirty="0">
                <a:solidFill>
                  <a:srgbClr val="CC3C3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Salient Features</a:t>
            </a:r>
            <a:br>
              <a:rPr lang="en-IN" sz="6000" b="1" kern="100" dirty="0">
                <a:solidFill>
                  <a:srgbClr val="CC3C3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6000" b="1" kern="100" dirty="0">
                <a:solidFill>
                  <a:srgbClr val="CC3C3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 the</a:t>
            </a:r>
            <a:br>
              <a:rPr lang="en-IN" sz="6000" b="1" kern="100" dirty="0">
                <a:solidFill>
                  <a:srgbClr val="CC3C3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6000" b="1" kern="100" dirty="0">
                <a:solidFill>
                  <a:srgbClr val="CC3C3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POSH Act</a:t>
            </a:r>
            <a:endParaRPr lang="en-IN" sz="6000" dirty="0">
              <a:solidFill>
                <a:srgbClr val="CC3C3C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1F54C-C6F3-A109-4386-60FD12530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2316" y="1524000"/>
            <a:ext cx="2730909" cy="2123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POSH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Act</a:t>
            </a:r>
            <a:endParaRPr lang="en-IN" sz="5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19427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E8F20-3B69-5FD6-BED7-B88BA2582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0923D-74D1-FCAF-10E0-06A5441D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Internal Committee (IC):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4B23C-9F15-D7D3-25F6-239A70842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Employers must constitute an </a:t>
            </a:r>
            <a:r>
              <a:rPr lang="en-IN" sz="26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Internal Committee (IC)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at each workplace where there are more than 10 employees.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IC should include:</a:t>
            </a:r>
          </a:p>
          <a:p>
            <a:pPr marL="11430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Presiding Officer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 senior woman employee.</a:t>
            </a:r>
          </a:p>
          <a:p>
            <a:pPr marL="11430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Two members</a:t>
            </a:r>
            <a:r>
              <a:rPr lang="en-IN" sz="2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From among employees committed to women’s welfare.</a:t>
            </a:r>
          </a:p>
          <a:p>
            <a:pPr marL="11430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External Member</a:t>
            </a:r>
            <a:r>
              <a:rPr lang="en-IN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From an NGO or association committed to gender</a:t>
            </a:r>
            <a:endParaRPr lang="en-IN" sz="2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634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C2A92-36AA-7F0C-5673-CB928A5F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56A06-9764-69A8-D6DE-793223A70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Local Committee (LC):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54CCE-574E-9F3E-4EF0-62130BB8F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workplaces with fewer than 10 employees or if the complaint is against the employer, a </a:t>
            </a:r>
            <a:r>
              <a:rPr lang="en-IN" sz="3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Local Committee</a:t>
            </a:r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must be formed by the District Officer.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623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D1B03-67FA-D665-DADB-D462D82B3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4F68-5DD6-B705-2F7D-5A205D745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Redressal Mechanism: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8FD73-68FE-8E3A-C4AC-8B2C363C0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Complaints must be filed within 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months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of the incident (extendable for valid reasons).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IC must complete the inquiry within 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90 days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IC or LC must provide a report to the employer and the District Officer within </a:t>
            </a:r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 days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after completing the inquiry.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25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63AF5-A06C-E224-D9E9-543A8B54A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71E67-0665-B5B0-F119-996D746C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Penalties for Non-Compliance: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23DFC-EAEF-B660-35A6-911B51B94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Failure to constitute an IC can lead to a fine of up to </a:t>
            </a: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₹50,000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Repeated violations can lead to higher penalties and cancellation of licenses.</a:t>
            </a:r>
          </a:p>
        </p:txBody>
      </p:sp>
    </p:spTree>
    <p:extLst>
      <p:ext uri="{BB962C8B-B14F-4D97-AF65-F5344CB8AC3E}">
        <p14:creationId xmlns:p14="http://schemas.microsoft.com/office/powerpoint/2010/main" val="3739275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4A1F8-2B36-5D17-0C42-66FF1A68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E86C0-8D51-E2A3-8270-D5D652F52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Confidentiality: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9F433-B7BE-9972-C3EB-35FC124D4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1651819"/>
          </a:xfrm>
        </p:spPr>
        <p:txBody>
          <a:bodyPr>
            <a:noAutofit/>
          </a:bodyPr>
          <a:lstStyle/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Identities of the complainant, respondent, and witnesses must be kept confidential.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AC981-979B-8D8C-5BE3-86449E9C4B0A}"/>
              </a:ext>
            </a:extLst>
          </p:cNvPr>
          <p:cNvSpPr txBox="1"/>
          <p:nvPr/>
        </p:nvSpPr>
        <p:spPr>
          <a:xfrm>
            <a:off x="491613" y="3362632"/>
            <a:ext cx="11287432" cy="1261884"/>
          </a:xfrm>
          <a:prstGeom prst="rect">
            <a:avLst/>
          </a:prstGeom>
          <a:solidFill>
            <a:srgbClr val="4D1434"/>
          </a:solidFill>
        </p:spPr>
        <p:txBody>
          <a:bodyPr wrap="square" rtlCol="0">
            <a:spAutoFit/>
          </a:bodyPr>
          <a:lstStyle/>
          <a:p>
            <a:endParaRPr lang="en-IN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IN" sz="4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Awareness and Training</a:t>
            </a:r>
            <a:r>
              <a:rPr lang="en-IN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endParaRPr lang="en-IN" sz="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4939C6-004E-B324-0376-56439E4AD535}"/>
              </a:ext>
            </a:extLst>
          </p:cNvPr>
          <p:cNvSpPr txBox="1">
            <a:spLocks/>
          </p:cNvSpPr>
          <p:nvPr/>
        </p:nvSpPr>
        <p:spPr>
          <a:xfrm>
            <a:off x="581192" y="4722840"/>
            <a:ext cx="11029615" cy="1651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Employers are responsible for organizing regular workshops and awareness programs for employees.</a:t>
            </a:r>
          </a:p>
        </p:txBody>
      </p:sp>
    </p:spTree>
    <p:extLst>
      <p:ext uri="{BB962C8B-B14F-4D97-AF65-F5344CB8AC3E}">
        <p14:creationId xmlns:p14="http://schemas.microsoft.com/office/powerpoint/2010/main" val="1013334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BCB21-A714-8387-20B2-5CEE767FC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C517B-CCB8-C7B1-95A7-5804721AB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Filing a Complaint Under POSH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36A4-19D8-8F4A-C4E4-946A5F81B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Steps Involved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5260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Lodging the Complaint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The aggrieved woman must submit a written complaint to the IC or LC within 3 months of the incident.</a:t>
            </a:r>
          </a:p>
          <a:p>
            <a:pPr marL="55260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Preliminary Inquiry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The IC reviews the complaint and offers conciliation (if requested by the complainant) before initiating a formal inquiry.</a:t>
            </a:r>
          </a:p>
          <a:p>
            <a:pPr marL="55260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Formal Inquiry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If conciliation fails, the IC conducts a detailed inquiry, collecting evidence and testimonies.</a:t>
            </a:r>
          </a:p>
          <a:p>
            <a:pPr marL="55260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Report Submission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The IC submits its findings within 90 days, with recommendations for action.</a:t>
            </a:r>
          </a:p>
          <a:p>
            <a:pPr marL="55260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Implementation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The employer must act on the recommendations within 60 days.</a:t>
            </a:r>
          </a:p>
          <a:p>
            <a:pPr marL="552600" lvl="1" algn="just"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Appeal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Either party can appeal the IC's decision within 90 days.</a:t>
            </a:r>
          </a:p>
        </p:txBody>
      </p:sp>
    </p:spTree>
    <p:extLst>
      <p:ext uri="{BB962C8B-B14F-4D97-AF65-F5344CB8AC3E}">
        <p14:creationId xmlns:p14="http://schemas.microsoft.com/office/powerpoint/2010/main" val="2125009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6D7E3E-1489-5C82-7ACA-63CD53E22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C13B-0660-0AEF-6D81-3CE01FC9D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984558"/>
            <a:ext cx="4581832" cy="3410461"/>
          </a:xfrm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solidFill>
                  <a:srgbClr val="3D3D3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3800" b="1" kern="100" dirty="0">
                <a:solidFill>
                  <a:srgbClr val="3D3D3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cts </a:t>
            </a:r>
            <a:r>
              <a:rPr lang="en-US" sz="3800" b="1" kern="100" dirty="0">
                <a:solidFill>
                  <a:srgbClr val="3D3D3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US" sz="3800" b="1" kern="100" dirty="0">
                <a:solidFill>
                  <a:srgbClr val="3D3D3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onsidered</a:t>
            </a:r>
            <a:br>
              <a:rPr lang="en-US" sz="3800" b="1" kern="100" dirty="0">
                <a:solidFill>
                  <a:srgbClr val="3D3D3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3800" b="1" kern="100" dirty="0">
                <a:solidFill>
                  <a:srgbClr val="3D3D3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 Offences Under The POSH Act</a:t>
            </a:r>
            <a:endParaRPr lang="en-IN" sz="3800" b="1" kern="100" dirty="0">
              <a:solidFill>
                <a:srgbClr val="3D3D3D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40A29-41BC-CF65-7806-87CD840E8290}"/>
              </a:ext>
            </a:extLst>
          </p:cNvPr>
          <p:cNvSpPr/>
          <p:nvPr/>
        </p:nvSpPr>
        <p:spPr>
          <a:xfrm>
            <a:off x="521110" y="3637935"/>
            <a:ext cx="4326193" cy="78659"/>
          </a:xfrm>
          <a:prstGeom prst="rect">
            <a:avLst/>
          </a:prstGeom>
          <a:solidFill>
            <a:srgbClr val="CC3C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883BED-39BF-8805-4003-A444D15FFAD1}"/>
              </a:ext>
            </a:extLst>
          </p:cNvPr>
          <p:cNvSpPr/>
          <p:nvPr/>
        </p:nvSpPr>
        <p:spPr>
          <a:xfrm>
            <a:off x="521110" y="1710813"/>
            <a:ext cx="4326193" cy="78659"/>
          </a:xfrm>
          <a:prstGeom prst="rect">
            <a:avLst/>
          </a:prstGeom>
          <a:solidFill>
            <a:srgbClr val="CC3C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343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8DC78-ABDC-58EF-7120-1B2D587F9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E6CD-27D4-9C0A-7503-F69B20F8A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Acts of Sexual Harassment at the Workplace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5E180-FF79-DB47-9A22-1E7E25F96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23767"/>
            <a:ext cx="11029615" cy="4395019"/>
          </a:xfrm>
        </p:spPr>
        <p:txBody>
          <a:bodyPr anchor="t" anchorCtr="0">
            <a:noAutofit/>
          </a:bodyPr>
          <a:lstStyle/>
          <a:p>
            <a:pPr>
              <a:buFont typeface="+mj-lt"/>
              <a:buAutoNum type="arabicPeriod"/>
            </a:pPr>
            <a:r>
              <a:rPr lang="en-US" sz="2200" b="1" dirty="0">
                <a:solidFill>
                  <a:srgbClr val="4D1434"/>
                </a:solidFill>
              </a:rPr>
              <a:t>Physical Contact or Advances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/>
              <a:t>Unwanted physical touch or gestures that make the woman feel uncomfortable.</a:t>
            </a:r>
          </a:p>
          <a:p>
            <a:pPr>
              <a:buFont typeface="+mj-lt"/>
              <a:buAutoNum type="arabicPeriod"/>
            </a:pPr>
            <a:r>
              <a:rPr lang="en-US" sz="2200" b="1" dirty="0">
                <a:solidFill>
                  <a:srgbClr val="4D1434"/>
                </a:solidFill>
              </a:rPr>
              <a:t>Demand or Request for Sexual Favors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/>
              <a:t>Explicit or implied demands for sexual acts in exchange for professional favors, promotions, or job security.</a:t>
            </a:r>
          </a:p>
          <a:p>
            <a:pPr>
              <a:buFont typeface="+mj-lt"/>
              <a:buAutoNum type="arabicPeriod"/>
            </a:pPr>
            <a:r>
              <a:rPr lang="en-US" sz="2200" b="1" dirty="0">
                <a:solidFill>
                  <a:srgbClr val="4D1434"/>
                </a:solidFill>
              </a:rPr>
              <a:t>Making Sexually Colored Remarks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/>
              <a:t>Any verbal or written communication that has a sexual undertone or is inappropriate.</a:t>
            </a:r>
          </a:p>
          <a:p>
            <a:pPr>
              <a:buFont typeface="+mj-lt"/>
              <a:buAutoNum type="arabicPeriod"/>
            </a:pPr>
            <a:r>
              <a:rPr lang="en-US" sz="2200" b="1" dirty="0">
                <a:solidFill>
                  <a:srgbClr val="4D1434"/>
                </a:solidFill>
              </a:rPr>
              <a:t>Showing Pornographic Content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/>
              <a:t>Displaying or sharing obscene images, videos, or material, either physically or digitally.</a:t>
            </a:r>
          </a:p>
        </p:txBody>
      </p:sp>
    </p:spTree>
    <p:extLst>
      <p:ext uri="{BB962C8B-B14F-4D97-AF65-F5344CB8AC3E}">
        <p14:creationId xmlns:p14="http://schemas.microsoft.com/office/powerpoint/2010/main" val="2608882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E4B78-BB44-A708-B0A4-B86188E70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5EFFC-02F4-5B84-F135-B5CA6870A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Acts of Sexual Harassment at the Workplace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DAC3B-F341-5015-FDE1-342BA08A7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27123"/>
            <a:ext cx="11029616" cy="4591664"/>
          </a:xfrm>
        </p:spPr>
        <p:txBody>
          <a:bodyPr anchor="t" anchorCtr="0">
            <a:noAutofit/>
          </a:bodyPr>
          <a:lstStyle/>
          <a:p>
            <a:pPr marL="457200" indent="-457200">
              <a:spcAft>
                <a:spcPts val="300"/>
              </a:spcAft>
              <a:buFont typeface="+mj-lt"/>
              <a:buAutoNum type="arabicPeriod" startAt="5"/>
            </a:pPr>
            <a:r>
              <a:rPr lang="en-US" sz="2200" b="1" dirty="0">
                <a:solidFill>
                  <a:srgbClr val="4D1434"/>
                </a:solidFill>
              </a:rPr>
              <a:t>Unwelcome Sexual Behavior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200" dirty="0"/>
              <a:t>Actions or words of a sexual nature that are not reciprocated or are offensive to the woman.</a:t>
            </a:r>
          </a:p>
          <a:p>
            <a:pPr>
              <a:spcAft>
                <a:spcPts val="300"/>
              </a:spcAft>
              <a:buFont typeface="+mj-lt"/>
              <a:buAutoNum type="arabicPeriod" startAt="5"/>
            </a:pPr>
            <a:r>
              <a:rPr lang="en-US" sz="2200" b="1" dirty="0">
                <a:solidFill>
                  <a:srgbClr val="4D1434"/>
                </a:solidFill>
              </a:rPr>
              <a:t>Stalking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200" dirty="0"/>
              <a:t>Following or contacting a woman repeatedly despite her disinterest.</a:t>
            </a:r>
          </a:p>
          <a:p>
            <a:pPr>
              <a:spcAft>
                <a:spcPts val="300"/>
              </a:spcAft>
              <a:buFont typeface="+mj-lt"/>
              <a:buAutoNum type="arabicPeriod" startAt="5"/>
            </a:pPr>
            <a:r>
              <a:rPr lang="en-US" sz="2200" b="1" dirty="0">
                <a:solidFill>
                  <a:srgbClr val="4D1434"/>
                </a:solidFill>
              </a:rPr>
              <a:t>Sexual Humiliation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200" dirty="0"/>
              <a:t>Engaging in behavior intended to demean or humiliate a woman in a sexual context.</a:t>
            </a:r>
          </a:p>
          <a:p>
            <a:pPr>
              <a:spcAft>
                <a:spcPts val="300"/>
              </a:spcAft>
              <a:buFont typeface="+mj-lt"/>
              <a:buAutoNum type="arabicPeriod" startAt="5"/>
            </a:pPr>
            <a:r>
              <a:rPr lang="en-US" sz="2200" b="1" dirty="0">
                <a:solidFill>
                  <a:srgbClr val="4D1434"/>
                </a:solidFill>
              </a:rPr>
              <a:t>Unwelcome Communication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200" dirty="0"/>
              <a:t>Persistent unwelcome calls, emails, messages, or conversations with sexual undertones.</a:t>
            </a:r>
          </a:p>
          <a:p>
            <a:pPr>
              <a:spcAft>
                <a:spcPts val="300"/>
              </a:spcAft>
              <a:buFont typeface="+mj-lt"/>
              <a:buAutoNum type="arabicPeriod" startAt="5"/>
            </a:pPr>
            <a:r>
              <a:rPr lang="en-US" sz="2200" b="1" dirty="0">
                <a:solidFill>
                  <a:srgbClr val="4D1434"/>
                </a:solidFill>
              </a:rPr>
              <a:t>Leering or Staring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200" dirty="0"/>
              <a:t>Gawking or staring at a woman in a way that makes her uncomfortable.</a:t>
            </a:r>
          </a:p>
        </p:txBody>
      </p:sp>
    </p:spTree>
    <p:extLst>
      <p:ext uri="{BB962C8B-B14F-4D97-AF65-F5344CB8AC3E}">
        <p14:creationId xmlns:p14="http://schemas.microsoft.com/office/powerpoint/2010/main" val="3224053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AE904-A83B-3AC1-F7F4-AC3DABDB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5D07C-3041-F9E9-A493-1B786A6EC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Acts of Sexual Harassment at the Workplace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0E015-77A0-3CA1-994C-CD53E960C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27123"/>
            <a:ext cx="11029615" cy="4591664"/>
          </a:xfrm>
        </p:spPr>
        <p:txBody>
          <a:bodyPr anchor="t" anchorCtr="0">
            <a:noAutofit/>
          </a:bodyPr>
          <a:lstStyle/>
          <a:p>
            <a:pPr marL="457200" indent="-457200">
              <a:buFont typeface="+mj-lt"/>
              <a:buAutoNum type="arabicPeriod" startAt="10"/>
            </a:pPr>
            <a:r>
              <a:rPr lang="en-US" sz="2200" b="1" dirty="0">
                <a:solidFill>
                  <a:srgbClr val="4D1434"/>
                </a:solidFill>
              </a:rPr>
              <a:t>Commenting on Appearance or Body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628650" indent="-304800">
              <a:buFont typeface="Wingdings" panose="05000000000000000000" pitchFamily="2" charset="2"/>
              <a:buChar char="Ø"/>
            </a:pPr>
            <a:r>
              <a:rPr lang="en-US" sz="2200" dirty="0"/>
              <a:t>Passing remarks on a woman’s physical attributes or clothing in a suggestive or inappropriate manner.</a:t>
            </a:r>
          </a:p>
          <a:p>
            <a:pPr>
              <a:buFont typeface="+mj-lt"/>
              <a:buAutoNum type="arabicPeriod" startAt="11"/>
            </a:pPr>
            <a:r>
              <a:rPr lang="en-US" sz="2200" b="1" dirty="0">
                <a:solidFill>
                  <a:srgbClr val="4D1434"/>
                </a:solidFill>
              </a:rPr>
              <a:t>Intimidation or Threats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628650" indent="-304800">
              <a:buFont typeface="Wingdings" panose="05000000000000000000" pitchFamily="2" charset="2"/>
              <a:buChar char="Ø"/>
            </a:pPr>
            <a:r>
              <a:rPr lang="en-US" sz="2200" dirty="0"/>
              <a:t>Using authority to intimidate or threaten a woman to comply with unwelcome demands.</a:t>
            </a:r>
          </a:p>
          <a:p>
            <a:pPr>
              <a:buFont typeface="+mj-lt"/>
              <a:buAutoNum type="arabicPeriod" startAt="12"/>
            </a:pPr>
            <a:r>
              <a:rPr lang="en-US" sz="2200" b="1" dirty="0">
                <a:solidFill>
                  <a:srgbClr val="4D1434"/>
                </a:solidFill>
              </a:rPr>
              <a:t>Sexual Gossip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628650" indent="-304800">
              <a:buFont typeface="Wingdings" panose="05000000000000000000" pitchFamily="2" charset="2"/>
              <a:buChar char="Ø"/>
            </a:pPr>
            <a:r>
              <a:rPr lang="en-US" sz="2200" dirty="0"/>
              <a:t>Spreading false stories or rumors of a sexual nature about a woman.</a:t>
            </a:r>
          </a:p>
          <a:p>
            <a:pPr>
              <a:buFont typeface="+mj-lt"/>
              <a:buAutoNum type="arabicPeriod" startAt="13"/>
            </a:pPr>
            <a:r>
              <a:rPr lang="en-US" sz="2200" b="1" dirty="0">
                <a:solidFill>
                  <a:srgbClr val="4D1434"/>
                </a:solidFill>
              </a:rPr>
              <a:t>Discriminatory Treatment Due to Rejection</a:t>
            </a:r>
            <a:r>
              <a:rPr lang="en-US" sz="2200" dirty="0">
                <a:solidFill>
                  <a:srgbClr val="4D1434"/>
                </a:solidFill>
              </a:rPr>
              <a:t>:</a:t>
            </a:r>
          </a:p>
          <a:p>
            <a:pPr marL="628650" indent="-304800">
              <a:buFont typeface="Wingdings" panose="05000000000000000000" pitchFamily="2" charset="2"/>
              <a:buChar char="Ø"/>
            </a:pPr>
            <a:r>
              <a:rPr lang="en-US" sz="2200" dirty="0"/>
              <a:t>Punishing or discriminating against a woman professionally because she rejected unwelcome advances.</a:t>
            </a:r>
          </a:p>
          <a:p>
            <a:pPr marL="552600" lvl="1" algn="just">
              <a:lnSpc>
                <a:spcPct val="107000"/>
              </a:lnSpc>
              <a:spcAft>
                <a:spcPts val="800"/>
              </a:spcAft>
            </a:pP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576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EAFF5-72E5-0CDA-B2DB-A4A56AD9C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8FE98-DEE9-F04E-8FDC-450D8DBDF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 of Workplace Scenarios That May Constitute Sexual Harassment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3645649-6D22-CAB1-F61C-C26321D626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81025" y="2192697"/>
            <a:ext cx="1102961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4D1434"/>
                </a:solidFill>
                <a:effectLst/>
                <a:latin typeface="Arial" panose="020B0604020202020204" pitchFamily="34" charset="0"/>
              </a:rPr>
              <a:t>Quid Pro Quo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4D1434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541338" marR="0" lvl="0" indent="-3048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“This for that” scenario, where sexual favors are demanded in exchange for benefits like promotions, salary hikes, or favorable assignments.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4D1434"/>
                </a:solidFill>
                <a:effectLst/>
                <a:latin typeface="Arial" panose="020B0604020202020204" pitchFamily="34" charset="0"/>
              </a:rPr>
              <a:t>Hostile Work Environment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4D1434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541338" marR="0" lvl="0" indent="-3048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Creating an intimidating, offensive, or uncomfortable environment for a woman through repeated inappropriate behavior.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4D1434"/>
                </a:solidFill>
                <a:effectLst/>
                <a:latin typeface="Arial" panose="020B0604020202020204" pitchFamily="34" charset="0"/>
              </a:rPr>
              <a:t>Workplace Retaliation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4D1434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541338" marR="0" lvl="0" indent="-3048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Penalizing a woman for filing a complaint or not submitting to advances.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650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79094-305B-FBE6-4BFC-C0C27278E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1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5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Rights and Responsibilities</a:t>
            </a:r>
            <a:endParaRPr lang="en-IN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138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73699-6F54-1141-2E3D-CB14AC627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13B2F-6B1C-10FF-E8A6-37E6C991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Rights of the Complainant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5D790-8E88-E962-9498-7C10563F3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Right to a fair and unbiased inquiry.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Protection from victimization.</a:t>
            </a:r>
          </a:p>
          <a:p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Right to confidentiality.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325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088B8-6976-D193-225E-EEA58130F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C0382-1462-2ADA-2470-99860A9C4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Responsibilities of Employers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168EC-55E8-ABFF-EA1C-F8F7BDCD4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Constitute an IC.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training and awareness.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Ensure prompt redressal of complaints.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Maintain records of sexual harassment cases.</a:t>
            </a:r>
          </a:p>
        </p:txBody>
      </p:sp>
    </p:spTree>
    <p:extLst>
      <p:ext uri="{BB962C8B-B14F-4D97-AF65-F5344CB8AC3E}">
        <p14:creationId xmlns:p14="http://schemas.microsoft.com/office/powerpoint/2010/main" val="1799257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D55C-74A3-1038-1DB7-7DCE3F0D0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7055-40F7-B2AF-AADA-FCF70759A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Challenges in Implementation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28B99-A1A6-0891-C6EB-2AA5B4D30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Lack of Awareness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b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Many employees, especially in small organizations, are unaware of the POSH Act provisions.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Social Stigma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b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Fear of stigma often prevents women from filing complaints.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Retaliation and Victimization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b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Despite legal protections, victims may face backlash or job insecurity.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Compliance Issues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b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Many organizations fail to form an IC or conduct proper training programs.</a:t>
            </a:r>
          </a:p>
        </p:txBody>
      </p:sp>
    </p:spTree>
    <p:extLst>
      <p:ext uri="{BB962C8B-B14F-4D97-AF65-F5344CB8AC3E}">
        <p14:creationId xmlns:p14="http://schemas.microsoft.com/office/powerpoint/2010/main" val="4272585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4DD3C-4375-E5C8-95F3-24454DD79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3532C-C68E-02DD-5A72-4EEFB37DC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Case Studies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C1003-0F70-9785-6261-DF2BEA20D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800" b="1" kern="100" dirty="0">
                <a:solidFill>
                  <a:srgbClr val="4D14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Case 1: Infosys Technologies</a:t>
            </a:r>
            <a:endParaRPr lang="en-IN" sz="2800" kern="100" dirty="0">
              <a:solidFill>
                <a:srgbClr val="4D143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Infosys was one of the early adopters of a robust sexual harassment policy post the </a:t>
            </a:r>
            <a:r>
              <a:rPr lang="en-IN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Vishaka Guidelines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It set a benchmark for tech firms in India.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800" b="1" kern="100" dirty="0">
                <a:solidFill>
                  <a:srgbClr val="4D14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Case 2: </a:t>
            </a:r>
            <a:r>
              <a:rPr lang="en-IN" sz="2800" b="1" kern="100" dirty="0" err="1">
                <a:solidFill>
                  <a:srgbClr val="4D14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Tehelka</a:t>
            </a:r>
            <a:r>
              <a:rPr lang="en-IN" sz="2800" b="1" kern="100" dirty="0">
                <a:solidFill>
                  <a:srgbClr val="4D14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Magazine</a:t>
            </a:r>
            <a:endParaRPr lang="en-IN" sz="2800" kern="100" dirty="0">
              <a:solidFill>
                <a:srgbClr val="4D143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high-profile case where the founder was accused of sexual assault, highlighting the importance of an impartial redressal mechanism.</a:t>
            </a:r>
          </a:p>
        </p:txBody>
      </p:sp>
    </p:spTree>
    <p:extLst>
      <p:ext uri="{BB962C8B-B14F-4D97-AF65-F5344CB8AC3E}">
        <p14:creationId xmlns:p14="http://schemas.microsoft.com/office/powerpoint/2010/main" val="2922286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01792-2C25-029B-DFFC-B2EDAD373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573C0-142C-9900-B3E3-F5CA05EE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Recommendations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46F1B-FE85-92BB-6D96-D21D33DD5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Regular Training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Conduct periodic training sessions on workplace harassment policies.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Clear Communication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Display information on the POSH Act prominently in workplaces.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Support Systems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Provide </a:t>
            </a:r>
            <a:r>
              <a:rPr lang="en-IN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counseling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services and support networks for victims.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Periodic Audits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Conduct compliance audits to ensure adherence to POSH guidelines.</a:t>
            </a:r>
          </a:p>
        </p:txBody>
      </p:sp>
    </p:spTree>
    <p:extLst>
      <p:ext uri="{BB962C8B-B14F-4D97-AF65-F5344CB8AC3E}">
        <p14:creationId xmlns:p14="http://schemas.microsoft.com/office/powerpoint/2010/main" val="36016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82E58-EF40-39BC-D926-E0A0E5F5B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A3D2-0145-DEC0-530C-B1AEC99F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endParaRPr lang="en-IN" sz="3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BBD64-B475-FAC9-B5E4-130B57439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48465"/>
            <a:ext cx="11029615" cy="467032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POSH Act is a landmark legislation ensuring the safety, dignity, and empowerment of women at the workplace. 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Effective implementation requires commitment from employers, awareness among employees, and stringent enforcement by authorities. 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Creating a respectful workplace culture benefits organizations by enhancing trust, productivity, and morale.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157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1BE61-95C1-9E01-3201-0CAF5B43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06" y="4168878"/>
            <a:ext cx="10515600" cy="16021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MAKE THE WORK ENVIRONMENT HEALTHY </a:t>
            </a:r>
            <a:b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AT YOUR WORKPLACE</a:t>
            </a:r>
            <a:endParaRPr lang="en-IN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65034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140</TotalTime>
  <Words>1312</Words>
  <Application>Microsoft Office PowerPoint</Application>
  <PresentationFormat>Widescreen</PresentationFormat>
  <Paragraphs>138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Aharoni</vt:lpstr>
      <vt:lpstr>Arial</vt:lpstr>
      <vt:lpstr>Calibri</vt:lpstr>
      <vt:lpstr>Calibri Light</vt:lpstr>
      <vt:lpstr>Gill Sans MT</vt:lpstr>
      <vt:lpstr>Times New Roman</vt:lpstr>
      <vt:lpstr>Wingdings</vt:lpstr>
      <vt:lpstr>Wingdings 2</vt:lpstr>
      <vt:lpstr>Office Theme</vt:lpstr>
      <vt:lpstr>Dividend</vt:lpstr>
      <vt:lpstr>POSH Act</vt:lpstr>
      <vt:lpstr>Introduction</vt:lpstr>
      <vt:lpstr>Background : Historical Context</vt:lpstr>
      <vt:lpstr>Legal Framework</vt:lpstr>
      <vt:lpstr>KEY DEFINITIONS</vt:lpstr>
      <vt:lpstr>Sexual Harassment</vt:lpstr>
      <vt:lpstr>Workplace</vt:lpstr>
      <vt:lpstr>Employee</vt:lpstr>
      <vt:lpstr>Salient Features of the POSH Act</vt:lpstr>
      <vt:lpstr>Internal Committee (IC):</vt:lpstr>
      <vt:lpstr>Local Committee (LC):</vt:lpstr>
      <vt:lpstr>Redressal Mechanism:</vt:lpstr>
      <vt:lpstr>Penalties for Non-Compliance:</vt:lpstr>
      <vt:lpstr>Confidentiality:</vt:lpstr>
      <vt:lpstr>Filing a Complaint Under POSH</vt:lpstr>
      <vt:lpstr>Acts Considered As Offences Under The POSH Act</vt:lpstr>
      <vt:lpstr>Acts of Sexual Harassment at the Workplace</vt:lpstr>
      <vt:lpstr>Acts of Sexual Harassment at the Workplace</vt:lpstr>
      <vt:lpstr>Acts of Sexual Harassment at the Workplace</vt:lpstr>
      <vt:lpstr>Examples of Workplace Scenarios That May Constitute Sexual Harassment</vt:lpstr>
      <vt:lpstr>Rights and Responsibilities</vt:lpstr>
      <vt:lpstr>Rights of the Complainant</vt:lpstr>
      <vt:lpstr>Responsibilities of Employers</vt:lpstr>
      <vt:lpstr>Challenges in Implementation</vt:lpstr>
      <vt:lpstr>Case Studies</vt:lpstr>
      <vt:lpstr>Recommendations</vt:lpstr>
      <vt:lpstr>Conclusion</vt:lpstr>
      <vt:lpstr>MAKE THE WORK ENVIRONMENT HEALTHY  AT YOUR WORKPLACE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6</cp:revision>
  <cp:lastPrinted>2024-12-28T02:23:05Z</cp:lastPrinted>
  <dcterms:created xsi:type="dcterms:W3CDTF">2024-12-10T00:40:26Z</dcterms:created>
  <dcterms:modified xsi:type="dcterms:W3CDTF">2024-12-29T05:31:21Z</dcterms:modified>
</cp:coreProperties>
</file>