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84" r:id="rId6"/>
    <p:sldMasterId id="2147483741" r:id="rId7"/>
  </p:sldMasterIdLst>
  <p:notesMasterIdLst>
    <p:notesMasterId r:id="rId32"/>
  </p:notesMasterIdLst>
  <p:handoutMasterIdLst>
    <p:handoutMasterId r:id="rId33"/>
  </p:handoutMasterIdLst>
  <p:sldIdLst>
    <p:sldId id="256" r:id="rId8"/>
    <p:sldId id="257" r:id="rId9"/>
    <p:sldId id="258" r:id="rId10"/>
    <p:sldId id="269" r:id="rId11"/>
    <p:sldId id="260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3" r:id="rId22"/>
    <p:sldId id="284" r:id="rId23"/>
    <p:sldId id="285" r:id="rId24"/>
    <p:sldId id="286" r:id="rId25"/>
    <p:sldId id="287" r:id="rId26"/>
    <p:sldId id="288" r:id="rId27"/>
    <p:sldId id="268" r:id="rId28"/>
    <p:sldId id="289" r:id="rId29"/>
    <p:sldId id="290" r:id="rId30"/>
    <p:sldId id="26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1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12/30/2024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12/30/2024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BF441-3857-42CB-EFF6-207825603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2AEB65-5C61-2A89-681D-51360DD9BD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99FB5F-54F6-9E5B-7971-FEE845FB73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A1574-ADF1-0AFF-ADBE-A2FC14A1F5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74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12/30/2024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12/30/2024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12/30/2024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12/30/2024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12/30/2024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12/30/2024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12/30/2024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12/30/2024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12/30/2024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12/30/2024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10" name="Google Shape;10;p2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" name="Google Shape;14;p2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1126467" y="1987600"/>
            <a:ext cx="5060000" cy="28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067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1486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lt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18" name="Google Shape;18;p3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3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" name="Google Shape;22;p3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1498151" y="3234000"/>
            <a:ext cx="3695600" cy="19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1498151" y="1595267"/>
            <a:ext cx="3695600" cy="14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73168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lt2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4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27" name="Google Shape;27;p4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4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" name="Google Shape;31;p4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828754" lvl="2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2438339" lvl="3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3047924" lvl="4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3657509" lvl="5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4267093" lvl="6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4876678" lvl="7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5486263" lvl="8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8978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lt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5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36" name="Google Shape;36;p5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5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5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5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" name="Google Shape;40;p5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1"/>
          </p:nvPr>
        </p:nvSpPr>
        <p:spPr>
          <a:xfrm>
            <a:off x="1575233" y="30708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2"/>
          </p:nvPr>
        </p:nvSpPr>
        <p:spPr>
          <a:xfrm>
            <a:off x="6448400" y="30708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3"/>
          </p:nvPr>
        </p:nvSpPr>
        <p:spPr>
          <a:xfrm>
            <a:off x="1575233" y="38895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ubTitle" idx="4"/>
          </p:nvPr>
        </p:nvSpPr>
        <p:spPr>
          <a:xfrm>
            <a:off x="6448400" y="38895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67767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6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48" name="Google Shape;48;p6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6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6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6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2" name="Google Shape;52;p6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4" name="Google Shape;54;p6"/>
          <p:cNvSpPr/>
          <p:nvPr/>
        </p:nvSpPr>
        <p:spPr>
          <a:xfrm rot="10800000">
            <a:off x="474965" y="5498786"/>
            <a:ext cx="1717303" cy="913348"/>
          </a:xfrm>
          <a:custGeom>
            <a:avLst/>
            <a:gdLst/>
            <a:ahLst/>
            <a:cxnLst/>
            <a:rect l="l" t="t" r="r" b="b"/>
            <a:pathLst>
              <a:path w="30174" h="16049" extrusionOk="0">
                <a:moveTo>
                  <a:pt x="1" y="1"/>
                </a:moveTo>
                <a:cubicBezTo>
                  <a:pt x="7986" y="12278"/>
                  <a:pt x="19203" y="16049"/>
                  <a:pt x="28402" y="16049"/>
                </a:cubicBezTo>
                <a:cubicBezTo>
                  <a:pt x="29002" y="16049"/>
                  <a:pt x="29593" y="16033"/>
                  <a:pt x="30174" y="16002"/>
                </a:cubicBezTo>
                <a:lnTo>
                  <a:pt x="30174" y="2248"/>
                </a:lnTo>
                <a:cubicBezTo>
                  <a:pt x="30174" y="1007"/>
                  <a:pt x="29168" y="1"/>
                  <a:pt x="27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6"/>
          <p:cNvSpPr/>
          <p:nvPr/>
        </p:nvSpPr>
        <p:spPr>
          <a:xfrm>
            <a:off x="9999698" y="451986"/>
            <a:ext cx="1717303" cy="913348"/>
          </a:xfrm>
          <a:custGeom>
            <a:avLst/>
            <a:gdLst/>
            <a:ahLst/>
            <a:cxnLst/>
            <a:rect l="l" t="t" r="r" b="b"/>
            <a:pathLst>
              <a:path w="30174" h="16049" extrusionOk="0">
                <a:moveTo>
                  <a:pt x="1" y="1"/>
                </a:moveTo>
                <a:cubicBezTo>
                  <a:pt x="7986" y="12278"/>
                  <a:pt x="19203" y="16049"/>
                  <a:pt x="28402" y="16049"/>
                </a:cubicBezTo>
                <a:cubicBezTo>
                  <a:pt x="29002" y="16049"/>
                  <a:pt x="29593" y="16033"/>
                  <a:pt x="30174" y="16002"/>
                </a:cubicBezTo>
                <a:lnTo>
                  <a:pt x="30174" y="2248"/>
                </a:lnTo>
                <a:cubicBezTo>
                  <a:pt x="30174" y="1007"/>
                  <a:pt x="29168" y="1"/>
                  <a:pt x="27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03878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lt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7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58" name="Google Shape;58;p7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7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7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7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2" name="Google Shape;62;p7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828754" lvl="2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2438339" lvl="3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3047924" lvl="4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3657509" lvl="5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4267093" lvl="6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4876678" lvl="7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5486263" lvl="8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81340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67" name="Google Shape;67;p8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8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8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8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" name="Google Shape;71;p8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805800" y="1551000"/>
            <a:ext cx="8580400" cy="37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378320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9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75" name="Google Shape;75;p9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9" name="Google Shape;79;p9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9"/>
          <p:cNvSpPr txBox="1">
            <a:spLocks noGrp="1"/>
          </p:cNvSpPr>
          <p:nvPr>
            <p:ph type="title"/>
          </p:nvPr>
        </p:nvSpPr>
        <p:spPr>
          <a:xfrm>
            <a:off x="960000" y="489897"/>
            <a:ext cx="102720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subTitle" idx="1"/>
          </p:nvPr>
        </p:nvSpPr>
        <p:spPr>
          <a:xfrm>
            <a:off x="2988733" y="1798333"/>
            <a:ext cx="6214800" cy="22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56379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0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84" name="Google Shape;84;p10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10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10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10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8" name="Google Shape;88;p10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960000" y="3047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058597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lt2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11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92" name="Google Shape;92;p11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11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11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11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6" name="Google Shape;96;p11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" name="Google Shape;97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077967"/>
            <a:ext cx="87680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98" name="Google Shape;98;p11"/>
          <p:cNvSpPr txBox="1">
            <a:spLocks noGrp="1"/>
          </p:cNvSpPr>
          <p:nvPr>
            <p:ph type="subTitle" idx="1"/>
          </p:nvPr>
        </p:nvSpPr>
        <p:spPr>
          <a:xfrm>
            <a:off x="1712000" y="4092833"/>
            <a:ext cx="87680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23105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51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lt2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13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102" name="Google Shape;102;p13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13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13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13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6" name="Google Shape;106;p13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hasCustomPrompt="1"/>
          </p:nvPr>
        </p:nvSpPr>
        <p:spPr>
          <a:xfrm>
            <a:off x="1510317" y="2607033"/>
            <a:ext cx="30572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1"/>
          </p:nvPr>
        </p:nvSpPr>
        <p:spPr>
          <a:xfrm>
            <a:off x="1510333" y="3673367"/>
            <a:ext cx="3057200" cy="119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 idx="2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title" idx="3" hasCustomPrompt="1"/>
          </p:nvPr>
        </p:nvSpPr>
        <p:spPr>
          <a:xfrm>
            <a:off x="4567517" y="2607033"/>
            <a:ext cx="30572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"/>
          </p:nvPr>
        </p:nvSpPr>
        <p:spPr>
          <a:xfrm>
            <a:off x="4567417" y="3673367"/>
            <a:ext cx="3057200" cy="119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title" idx="5" hasCustomPrompt="1"/>
          </p:nvPr>
        </p:nvSpPr>
        <p:spPr>
          <a:xfrm>
            <a:off x="7624484" y="2607033"/>
            <a:ext cx="30572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6"/>
          </p:nvPr>
        </p:nvSpPr>
        <p:spPr>
          <a:xfrm>
            <a:off x="7624500" y="3673367"/>
            <a:ext cx="3057200" cy="119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811243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14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116" name="Google Shape;116;p14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14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14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14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0" name="Google Shape;120;p14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14"/>
          <p:cNvSpPr txBox="1">
            <a:spLocks noGrp="1"/>
          </p:cNvSpPr>
          <p:nvPr>
            <p:ph type="title"/>
          </p:nvPr>
        </p:nvSpPr>
        <p:spPr>
          <a:xfrm>
            <a:off x="6096000" y="3234000"/>
            <a:ext cx="4597600" cy="19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title" idx="2" hasCustomPrompt="1"/>
          </p:nvPr>
        </p:nvSpPr>
        <p:spPr>
          <a:xfrm>
            <a:off x="6096000" y="1595267"/>
            <a:ext cx="4597600" cy="14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328885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bg>
      <p:bgPr>
        <a:solidFill>
          <a:schemeClr val="lt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5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125" name="Google Shape;125;p15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15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15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15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9" name="Google Shape;129;p15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15"/>
          <p:cNvSpPr txBox="1">
            <a:spLocks noGrp="1"/>
          </p:cNvSpPr>
          <p:nvPr>
            <p:ph type="title"/>
          </p:nvPr>
        </p:nvSpPr>
        <p:spPr>
          <a:xfrm>
            <a:off x="6096000" y="3234000"/>
            <a:ext cx="4597600" cy="19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1" name="Google Shape;131;p15"/>
          <p:cNvSpPr txBox="1">
            <a:spLocks noGrp="1"/>
          </p:cNvSpPr>
          <p:nvPr>
            <p:ph type="title" idx="2" hasCustomPrompt="1"/>
          </p:nvPr>
        </p:nvSpPr>
        <p:spPr>
          <a:xfrm>
            <a:off x="6096000" y="1595267"/>
            <a:ext cx="4597600" cy="14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9563923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lt2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6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134" name="Google Shape;134;p16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16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16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16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8" name="Google Shape;138;p16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16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body" idx="1"/>
          </p:nvPr>
        </p:nvSpPr>
        <p:spPr>
          <a:xfrm>
            <a:off x="953400" y="1660933"/>
            <a:ext cx="10285200" cy="448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lvl="1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lvl="2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lvl="3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lvl="4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lvl="5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lvl="6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lvl="7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lvl="8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1" name="Google Shape;141;p16"/>
          <p:cNvSpPr/>
          <p:nvPr/>
        </p:nvSpPr>
        <p:spPr>
          <a:xfrm rot="10800000" flipH="1">
            <a:off x="9997901" y="5498786"/>
            <a:ext cx="1719113" cy="913348"/>
          </a:xfrm>
          <a:custGeom>
            <a:avLst/>
            <a:gdLst/>
            <a:ahLst/>
            <a:cxnLst/>
            <a:rect l="l" t="t" r="r" b="b"/>
            <a:pathLst>
              <a:path w="30174" h="16049" extrusionOk="0">
                <a:moveTo>
                  <a:pt x="1" y="1"/>
                </a:moveTo>
                <a:cubicBezTo>
                  <a:pt x="7986" y="12278"/>
                  <a:pt x="19203" y="16049"/>
                  <a:pt x="28402" y="16049"/>
                </a:cubicBezTo>
                <a:cubicBezTo>
                  <a:pt x="29002" y="16049"/>
                  <a:pt x="29593" y="16033"/>
                  <a:pt x="30174" y="16002"/>
                </a:cubicBezTo>
                <a:lnTo>
                  <a:pt x="30174" y="2248"/>
                </a:lnTo>
                <a:cubicBezTo>
                  <a:pt x="30174" y="1007"/>
                  <a:pt x="29168" y="1"/>
                  <a:pt x="27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313451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lt2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17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144" name="Google Shape;144;p17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17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17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8" name="Google Shape;148;p17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17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body" idx="1"/>
          </p:nvPr>
        </p:nvSpPr>
        <p:spPr>
          <a:xfrm>
            <a:off x="953400" y="1660933"/>
            <a:ext cx="10285200" cy="448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lvl="1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lvl="2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lvl="3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lvl="4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lvl="5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lvl="6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lvl="7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lvl="8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1" name="Google Shape;151;p17"/>
          <p:cNvSpPr/>
          <p:nvPr/>
        </p:nvSpPr>
        <p:spPr>
          <a:xfrm rot="10800000" flipH="1">
            <a:off x="9997901" y="5498786"/>
            <a:ext cx="1719113" cy="913348"/>
          </a:xfrm>
          <a:custGeom>
            <a:avLst/>
            <a:gdLst/>
            <a:ahLst/>
            <a:cxnLst/>
            <a:rect l="l" t="t" r="r" b="b"/>
            <a:pathLst>
              <a:path w="30174" h="16049" extrusionOk="0">
                <a:moveTo>
                  <a:pt x="1" y="1"/>
                </a:moveTo>
                <a:cubicBezTo>
                  <a:pt x="7986" y="12278"/>
                  <a:pt x="19203" y="16049"/>
                  <a:pt x="28402" y="16049"/>
                </a:cubicBezTo>
                <a:cubicBezTo>
                  <a:pt x="29002" y="16049"/>
                  <a:pt x="29593" y="16033"/>
                  <a:pt x="30174" y="16002"/>
                </a:cubicBezTo>
                <a:lnTo>
                  <a:pt x="30174" y="2248"/>
                </a:lnTo>
                <a:cubicBezTo>
                  <a:pt x="30174" y="1007"/>
                  <a:pt x="29168" y="1"/>
                  <a:pt x="27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190431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lt2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8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154" name="Google Shape;154;p18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18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18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8" name="Google Shape;158;p18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" name="Google Shape;159;p18"/>
          <p:cNvSpPr txBox="1">
            <a:spLocks noGrp="1"/>
          </p:cNvSpPr>
          <p:nvPr>
            <p:ph type="title"/>
          </p:nvPr>
        </p:nvSpPr>
        <p:spPr>
          <a:xfrm>
            <a:off x="953467" y="2150333"/>
            <a:ext cx="4535200" cy="252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44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18"/>
          <p:cNvSpPr txBox="1">
            <a:spLocks noGrp="1"/>
          </p:cNvSpPr>
          <p:nvPr>
            <p:ph type="body" idx="1"/>
          </p:nvPr>
        </p:nvSpPr>
        <p:spPr>
          <a:xfrm>
            <a:off x="6096000" y="713333"/>
            <a:ext cx="4932400" cy="543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lvl="1" indent="-414856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lvl="2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lvl="3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lvl="4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lvl="5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lvl="6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rabi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lvl="7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alpha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lvl="8" indent="-4148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AutoNum type="romanLcPeriod"/>
              <a:defRPr sz="17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74245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9"/>
          <p:cNvGrpSpPr/>
          <p:nvPr/>
        </p:nvGrpSpPr>
        <p:grpSpPr>
          <a:xfrm flipH="1">
            <a:off x="-30" y="0"/>
            <a:ext cx="12192059" cy="6858000"/>
            <a:chOff x="0" y="0"/>
            <a:chExt cx="9144044" cy="5143500"/>
          </a:xfrm>
        </p:grpSpPr>
        <p:sp>
          <p:nvSpPr>
            <p:cNvPr id="163" name="Google Shape;163;p19"/>
            <p:cNvSpPr/>
            <p:nvPr/>
          </p:nvSpPr>
          <p:spPr>
            <a:xfrm>
              <a:off x="46" y="0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19"/>
            <p:cNvSpPr/>
            <p:nvPr/>
          </p:nvSpPr>
          <p:spPr>
            <a:xfrm rot="10800000">
              <a:off x="5864993" y="5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19"/>
            <p:cNvSpPr/>
            <p:nvPr/>
          </p:nvSpPr>
          <p:spPr>
            <a:xfrm rot="10800000">
              <a:off x="0" y="291048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19"/>
            <p:cNvSpPr/>
            <p:nvPr/>
          </p:nvSpPr>
          <p:spPr>
            <a:xfrm rot="10800000">
              <a:off x="8341755" y="3972706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7" name="Google Shape;167;p19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" name="Google Shape;168;p19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4667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634278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lt2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20"/>
          <p:cNvGrpSpPr/>
          <p:nvPr/>
        </p:nvGrpSpPr>
        <p:grpSpPr>
          <a:xfrm>
            <a:off x="0" y="0"/>
            <a:ext cx="12192059" cy="6858000"/>
            <a:chOff x="0" y="0"/>
            <a:chExt cx="9144044" cy="5143500"/>
          </a:xfrm>
        </p:grpSpPr>
        <p:sp>
          <p:nvSpPr>
            <p:cNvPr id="171" name="Google Shape;171;p20"/>
            <p:cNvSpPr/>
            <p:nvPr/>
          </p:nvSpPr>
          <p:spPr>
            <a:xfrm rot="10800000">
              <a:off x="8060822" y="3562803"/>
              <a:ext cx="1083176" cy="1580697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20"/>
            <p:cNvSpPr/>
            <p:nvPr/>
          </p:nvSpPr>
          <p:spPr>
            <a:xfrm>
              <a:off x="0" y="2743600"/>
              <a:ext cx="3279051" cy="2399849"/>
            </a:xfrm>
            <a:custGeom>
              <a:avLst/>
              <a:gdLst/>
              <a:ahLst/>
              <a:cxnLst/>
              <a:rect l="l" t="t" r="r" b="b"/>
              <a:pathLst>
                <a:path w="62292" h="45592" extrusionOk="0">
                  <a:moveTo>
                    <a:pt x="7788" y="0"/>
                  </a:moveTo>
                  <a:cubicBezTo>
                    <a:pt x="3764" y="0"/>
                    <a:pt x="0" y="1997"/>
                    <a:pt x="0" y="1997"/>
                  </a:cubicBezTo>
                  <a:lnTo>
                    <a:pt x="0" y="45592"/>
                  </a:lnTo>
                  <a:lnTo>
                    <a:pt x="62292" y="45592"/>
                  </a:lnTo>
                  <a:cubicBezTo>
                    <a:pt x="54378" y="29842"/>
                    <a:pt x="29644" y="32862"/>
                    <a:pt x="19418" y="29757"/>
                  </a:cubicBezTo>
                  <a:cubicBezTo>
                    <a:pt x="9192" y="26649"/>
                    <a:pt x="20513" y="11568"/>
                    <a:pt x="14930" y="3520"/>
                  </a:cubicBezTo>
                  <a:cubicBezTo>
                    <a:pt x="13058" y="822"/>
                    <a:pt x="10370" y="0"/>
                    <a:pt x="778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20"/>
            <p:cNvSpPr/>
            <p:nvPr/>
          </p:nvSpPr>
          <p:spPr>
            <a:xfrm>
              <a:off x="5063126" y="0"/>
              <a:ext cx="4080917" cy="2233020"/>
            </a:xfrm>
            <a:custGeom>
              <a:avLst/>
              <a:gdLst/>
              <a:ahLst/>
              <a:cxnLst/>
              <a:rect l="l" t="t" r="r" b="b"/>
              <a:pathLst>
                <a:path w="78085" h="42727" extrusionOk="0">
                  <a:moveTo>
                    <a:pt x="0" y="0"/>
                  </a:moveTo>
                  <a:cubicBezTo>
                    <a:pt x="2914" y="4598"/>
                    <a:pt x="12288" y="7650"/>
                    <a:pt x="27630" y="7650"/>
                  </a:cubicBezTo>
                  <a:cubicBezTo>
                    <a:pt x="28201" y="7650"/>
                    <a:pt x="28780" y="7646"/>
                    <a:pt x="29367" y="7637"/>
                  </a:cubicBezTo>
                  <a:cubicBezTo>
                    <a:pt x="29565" y="7635"/>
                    <a:pt x="29760" y="7633"/>
                    <a:pt x="29954" y="7633"/>
                  </a:cubicBezTo>
                  <a:cubicBezTo>
                    <a:pt x="53022" y="7633"/>
                    <a:pt x="43343" y="27895"/>
                    <a:pt x="60435" y="38577"/>
                  </a:cubicBezTo>
                  <a:cubicBezTo>
                    <a:pt x="65012" y="41437"/>
                    <a:pt x="71009" y="42727"/>
                    <a:pt x="75508" y="42727"/>
                  </a:cubicBezTo>
                  <a:cubicBezTo>
                    <a:pt x="76440" y="42727"/>
                    <a:pt x="77307" y="42672"/>
                    <a:pt x="78084" y="42564"/>
                  </a:cubicBezTo>
                  <a:lnTo>
                    <a:pt x="78084" y="0"/>
                  </a:ln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20"/>
            <p:cNvSpPr/>
            <p:nvPr/>
          </p:nvSpPr>
          <p:spPr>
            <a:xfrm>
              <a:off x="0" y="1"/>
              <a:ext cx="802288" cy="1170793"/>
            </a:xfrm>
            <a:custGeom>
              <a:avLst/>
              <a:gdLst/>
              <a:ahLst/>
              <a:cxnLst/>
              <a:rect l="l" t="t" r="r" b="b"/>
              <a:pathLst>
                <a:path w="8898" h="12985" extrusionOk="0">
                  <a:moveTo>
                    <a:pt x="8682" y="0"/>
                  </a:moveTo>
                  <a:cubicBezTo>
                    <a:pt x="8665" y="2715"/>
                    <a:pt x="7730" y="5446"/>
                    <a:pt x="6129" y="7648"/>
                  </a:cubicBezTo>
                  <a:cubicBezTo>
                    <a:pt x="4534" y="9841"/>
                    <a:pt x="2395" y="11524"/>
                    <a:pt x="0" y="12735"/>
                  </a:cubicBezTo>
                  <a:lnTo>
                    <a:pt x="0" y="12984"/>
                  </a:lnTo>
                  <a:cubicBezTo>
                    <a:pt x="267" y="12851"/>
                    <a:pt x="529" y="12712"/>
                    <a:pt x="790" y="12566"/>
                  </a:cubicBezTo>
                  <a:cubicBezTo>
                    <a:pt x="2751" y="11468"/>
                    <a:pt x="4539" y="10023"/>
                    <a:pt x="5937" y="8256"/>
                  </a:cubicBezTo>
                  <a:cubicBezTo>
                    <a:pt x="7367" y="6447"/>
                    <a:pt x="8353" y="4317"/>
                    <a:pt x="8727" y="2035"/>
                  </a:cubicBezTo>
                  <a:cubicBezTo>
                    <a:pt x="8837" y="1363"/>
                    <a:pt x="8895" y="681"/>
                    <a:pt x="8898" y="0"/>
                  </a:cubicBezTo>
                  <a:close/>
                </a:path>
              </a:pathLst>
            </a:custGeom>
            <a:solidFill>
              <a:srgbClr val="A0BFDB">
                <a:alpha val="48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5" name="Google Shape;175;p20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20"/>
          <p:cNvSpPr txBox="1">
            <a:spLocks noGrp="1"/>
          </p:cNvSpPr>
          <p:nvPr>
            <p:ph type="ctrTitle"/>
          </p:nvPr>
        </p:nvSpPr>
        <p:spPr>
          <a:xfrm>
            <a:off x="3377600" y="862200"/>
            <a:ext cx="5436800" cy="13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20"/>
          <p:cNvSpPr txBox="1">
            <a:spLocks noGrp="1"/>
          </p:cNvSpPr>
          <p:nvPr>
            <p:ph type="subTitle" idx="1"/>
          </p:nvPr>
        </p:nvSpPr>
        <p:spPr>
          <a:xfrm>
            <a:off x="3377600" y="2091000"/>
            <a:ext cx="5436800" cy="16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20"/>
          <p:cNvSpPr txBox="1"/>
          <p:nvPr/>
        </p:nvSpPr>
        <p:spPr>
          <a:xfrm>
            <a:off x="3377600" y="4541100"/>
            <a:ext cx="5436800" cy="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 This template has been created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includes icons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infographics &amp; images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and content by </a:t>
            </a:r>
            <a:r>
              <a:rPr lang="en"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Sandra Medina</a:t>
            </a:r>
            <a:endParaRPr sz="1333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45421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lt2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1"/>
          <p:cNvSpPr/>
          <p:nvPr/>
        </p:nvSpPr>
        <p:spPr>
          <a:xfrm>
            <a:off x="1" y="3541832"/>
            <a:ext cx="5239951" cy="3316203"/>
          </a:xfrm>
          <a:custGeom>
            <a:avLst/>
            <a:gdLst/>
            <a:ahLst/>
            <a:cxnLst/>
            <a:rect l="l" t="t" r="r" b="b"/>
            <a:pathLst>
              <a:path w="65606" h="41520" extrusionOk="0">
                <a:moveTo>
                  <a:pt x="3403" y="1"/>
                </a:moveTo>
                <a:cubicBezTo>
                  <a:pt x="1302" y="1"/>
                  <a:pt x="0" y="501"/>
                  <a:pt x="0" y="501"/>
                </a:cubicBezTo>
                <a:lnTo>
                  <a:pt x="0" y="41519"/>
                </a:lnTo>
                <a:lnTo>
                  <a:pt x="65606" y="41519"/>
                </a:lnTo>
                <a:cubicBezTo>
                  <a:pt x="65606" y="41519"/>
                  <a:pt x="61764" y="36094"/>
                  <a:pt x="53544" y="36094"/>
                </a:cubicBezTo>
                <a:cubicBezTo>
                  <a:pt x="52716" y="36094"/>
                  <a:pt x="51844" y="36149"/>
                  <a:pt x="50928" y="36270"/>
                </a:cubicBezTo>
                <a:cubicBezTo>
                  <a:pt x="49598" y="36445"/>
                  <a:pt x="48291" y="36548"/>
                  <a:pt x="47001" y="36548"/>
                </a:cubicBezTo>
                <a:cubicBezTo>
                  <a:pt x="38572" y="36548"/>
                  <a:pt x="30879" y="32171"/>
                  <a:pt x="22233" y="15274"/>
                </a:cubicBezTo>
                <a:cubicBezTo>
                  <a:pt x="15513" y="2141"/>
                  <a:pt x="7749" y="1"/>
                  <a:pt x="34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21"/>
          <p:cNvSpPr/>
          <p:nvPr/>
        </p:nvSpPr>
        <p:spPr>
          <a:xfrm>
            <a:off x="8246180" y="0"/>
            <a:ext cx="3945813" cy="1651709"/>
          </a:xfrm>
          <a:custGeom>
            <a:avLst/>
            <a:gdLst/>
            <a:ahLst/>
            <a:cxnLst/>
            <a:rect l="l" t="t" r="r" b="b"/>
            <a:pathLst>
              <a:path w="54415" h="22778" extrusionOk="0">
                <a:moveTo>
                  <a:pt x="1" y="1"/>
                </a:moveTo>
                <a:cubicBezTo>
                  <a:pt x="8129" y="521"/>
                  <a:pt x="14031" y="3075"/>
                  <a:pt x="17554" y="8487"/>
                </a:cubicBezTo>
                <a:cubicBezTo>
                  <a:pt x="24665" y="19420"/>
                  <a:pt x="34653" y="22777"/>
                  <a:pt x="42844" y="22777"/>
                </a:cubicBezTo>
                <a:cubicBezTo>
                  <a:pt x="47620" y="22777"/>
                  <a:pt x="51785" y="21636"/>
                  <a:pt x="54415" y="20190"/>
                </a:cubicBezTo>
                <a:lnTo>
                  <a:pt x="5441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21"/>
          <p:cNvSpPr/>
          <p:nvPr/>
        </p:nvSpPr>
        <p:spPr>
          <a:xfrm>
            <a:off x="1" y="1"/>
            <a:ext cx="953452" cy="1391599"/>
          </a:xfrm>
          <a:custGeom>
            <a:avLst/>
            <a:gdLst/>
            <a:ahLst/>
            <a:cxnLst/>
            <a:rect l="l" t="t" r="r" b="b"/>
            <a:pathLst>
              <a:path w="9750" h="14230" extrusionOk="0">
                <a:moveTo>
                  <a:pt x="9514" y="1"/>
                </a:moveTo>
                <a:cubicBezTo>
                  <a:pt x="9495" y="2976"/>
                  <a:pt x="8470" y="5968"/>
                  <a:pt x="6716" y="8381"/>
                </a:cubicBezTo>
                <a:cubicBezTo>
                  <a:pt x="4969" y="10784"/>
                  <a:pt x="2623" y="12629"/>
                  <a:pt x="0" y="13955"/>
                </a:cubicBezTo>
                <a:lnTo>
                  <a:pt x="0" y="14230"/>
                </a:lnTo>
                <a:cubicBezTo>
                  <a:pt x="291" y="14084"/>
                  <a:pt x="580" y="13931"/>
                  <a:pt x="864" y="13771"/>
                </a:cubicBezTo>
                <a:cubicBezTo>
                  <a:pt x="3014" y="12568"/>
                  <a:pt x="4972" y="10986"/>
                  <a:pt x="6505" y="9048"/>
                </a:cubicBezTo>
                <a:cubicBezTo>
                  <a:pt x="8073" y="7064"/>
                  <a:pt x="9154" y="4732"/>
                  <a:pt x="9564" y="2231"/>
                </a:cubicBezTo>
                <a:cubicBezTo>
                  <a:pt x="9684" y="1495"/>
                  <a:pt x="9748" y="749"/>
                  <a:pt x="975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" name="Google Shape;183;p21"/>
          <p:cNvSpPr/>
          <p:nvPr/>
        </p:nvSpPr>
        <p:spPr>
          <a:xfrm>
            <a:off x="10842572" y="5936466"/>
            <a:ext cx="1344877" cy="921535"/>
          </a:xfrm>
          <a:custGeom>
            <a:avLst/>
            <a:gdLst/>
            <a:ahLst/>
            <a:cxnLst/>
            <a:rect l="l" t="t" r="r" b="b"/>
            <a:pathLst>
              <a:path w="14230" h="9751" extrusionOk="0">
                <a:moveTo>
                  <a:pt x="14230" y="0"/>
                </a:moveTo>
                <a:cubicBezTo>
                  <a:pt x="13482" y="2"/>
                  <a:pt x="12735" y="67"/>
                  <a:pt x="11999" y="186"/>
                </a:cubicBezTo>
                <a:cubicBezTo>
                  <a:pt x="9498" y="596"/>
                  <a:pt x="7166" y="1677"/>
                  <a:pt x="5182" y="3246"/>
                </a:cubicBezTo>
                <a:cubicBezTo>
                  <a:pt x="3244" y="4777"/>
                  <a:pt x="1663" y="6735"/>
                  <a:pt x="458" y="8884"/>
                </a:cubicBezTo>
                <a:cubicBezTo>
                  <a:pt x="299" y="9170"/>
                  <a:pt x="146" y="9458"/>
                  <a:pt x="1" y="9750"/>
                </a:cubicBezTo>
                <a:lnTo>
                  <a:pt x="274" y="9750"/>
                </a:lnTo>
                <a:cubicBezTo>
                  <a:pt x="1601" y="7125"/>
                  <a:pt x="3446" y="4780"/>
                  <a:pt x="5850" y="3034"/>
                </a:cubicBezTo>
                <a:cubicBezTo>
                  <a:pt x="8263" y="1280"/>
                  <a:pt x="11254" y="256"/>
                  <a:pt x="14230" y="236"/>
                </a:cubicBezTo>
                <a:lnTo>
                  <a:pt x="1423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" name="Google Shape;184;p21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804452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lt2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22"/>
          <p:cNvGrpSpPr/>
          <p:nvPr/>
        </p:nvGrpSpPr>
        <p:grpSpPr>
          <a:xfrm flipH="1">
            <a:off x="-2" y="-33"/>
            <a:ext cx="12192007" cy="6858065"/>
            <a:chOff x="0" y="25"/>
            <a:chExt cx="9144005" cy="5143549"/>
          </a:xfrm>
        </p:grpSpPr>
        <p:sp>
          <p:nvSpPr>
            <p:cNvPr id="187" name="Google Shape;187;p22"/>
            <p:cNvSpPr/>
            <p:nvPr/>
          </p:nvSpPr>
          <p:spPr>
            <a:xfrm>
              <a:off x="0" y="2426243"/>
              <a:ext cx="3712582" cy="2717331"/>
            </a:xfrm>
            <a:custGeom>
              <a:avLst/>
              <a:gdLst/>
              <a:ahLst/>
              <a:cxnLst/>
              <a:rect l="l" t="t" r="r" b="b"/>
              <a:pathLst>
                <a:path w="67108" h="49118" extrusionOk="0">
                  <a:moveTo>
                    <a:pt x="8389" y="1"/>
                  </a:moveTo>
                  <a:cubicBezTo>
                    <a:pt x="4054" y="1"/>
                    <a:pt x="0" y="2152"/>
                    <a:pt x="0" y="2152"/>
                  </a:cubicBezTo>
                  <a:lnTo>
                    <a:pt x="0" y="49117"/>
                  </a:lnTo>
                  <a:lnTo>
                    <a:pt x="67108" y="49117"/>
                  </a:lnTo>
                  <a:cubicBezTo>
                    <a:pt x="58580" y="32150"/>
                    <a:pt x="31936" y="35403"/>
                    <a:pt x="20920" y="32057"/>
                  </a:cubicBezTo>
                  <a:cubicBezTo>
                    <a:pt x="9902" y="28710"/>
                    <a:pt x="22099" y="12463"/>
                    <a:pt x="16084" y="3793"/>
                  </a:cubicBezTo>
                  <a:cubicBezTo>
                    <a:pt x="14068" y="886"/>
                    <a:pt x="11170" y="1"/>
                    <a:pt x="8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22"/>
            <p:cNvSpPr/>
            <p:nvPr/>
          </p:nvSpPr>
          <p:spPr>
            <a:xfrm>
              <a:off x="4490166" y="25"/>
              <a:ext cx="4653839" cy="2546605"/>
            </a:xfrm>
            <a:custGeom>
              <a:avLst/>
              <a:gdLst/>
              <a:ahLst/>
              <a:cxnLst/>
              <a:rect l="l" t="t" r="r" b="b"/>
              <a:pathLst>
                <a:path w="84122" h="46032" extrusionOk="0">
                  <a:moveTo>
                    <a:pt x="0" y="0"/>
                  </a:moveTo>
                  <a:cubicBezTo>
                    <a:pt x="3140" y="4954"/>
                    <a:pt x="13237" y="8242"/>
                    <a:pt x="29765" y="8242"/>
                  </a:cubicBezTo>
                  <a:cubicBezTo>
                    <a:pt x="30380" y="8242"/>
                    <a:pt x="31004" y="8237"/>
                    <a:pt x="31637" y="8228"/>
                  </a:cubicBezTo>
                  <a:cubicBezTo>
                    <a:pt x="31851" y="8225"/>
                    <a:pt x="32062" y="8224"/>
                    <a:pt x="32270" y="8224"/>
                  </a:cubicBezTo>
                  <a:cubicBezTo>
                    <a:pt x="57121" y="8224"/>
                    <a:pt x="46695" y="30052"/>
                    <a:pt x="65108" y="41560"/>
                  </a:cubicBezTo>
                  <a:cubicBezTo>
                    <a:pt x="70037" y="44641"/>
                    <a:pt x="76496" y="46031"/>
                    <a:pt x="81343" y="46031"/>
                  </a:cubicBezTo>
                  <a:cubicBezTo>
                    <a:pt x="82348" y="46031"/>
                    <a:pt x="83283" y="45971"/>
                    <a:pt x="84121" y="45855"/>
                  </a:cubicBezTo>
                  <a:lnTo>
                    <a:pt x="841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9" name="Google Shape;189;p22"/>
          <p:cNvSpPr/>
          <p:nvPr/>
        </p:nvSpPr>
        <p:spPr>
          <a:xfrm>
            <a:off x="475000" y="452000"/>
            <a:ext cx="11242000" cy="5954000"/>
          </a:xfrm>
          <a:prstGeom prst="roundRect">
            <a:avLst>
              <a:gd name="adj" fmla="val 2595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418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5263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>
            <a:spLocks noGrp="1"/>
          </p:cNvSpPr>
          <p:nvPr>
            <p:ph type="title"/>
          </p:nvPr>
        </p:nvSpPr>
        <p:spPr>
          <a:xfrm>
            <a:off x="955600" y="681200"/>
            <a:ext cx="102808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5191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ADDF-D82C-4780-9143-87E5F529D8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8648" y="813816"/>
            <a:ext cx="64008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2B550A-AB53-4D15-A89E-6EEBB5151B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1448" y="1655064"/>
            <a:ext cx="7315200" cy="1143000"/>
          </a:xfr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DE1EB1-91FE-4CB8-81BD-5BBBFC22C6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8648" y="3027707"/>
            <a:ext cx="68580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37953942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E11DAB-71A2-44C9-B830-25E19DC58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64008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9B5FD0-EA88-4EA1-89FF-A0346C36D9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2203704"/>
            <a:ext cx="6400800" cy="4206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5201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EE24C-B229-452F-B387-BA3429761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9119" y="946653"/>
            <a:ext cx="6857999" cy="6535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CEFA7B-7934-4EAA-8C20-7D9B03B9E5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0" y="1981933"/>
            <a:ext cx="6858000" cy="423367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0589611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3E35BBCA-FB90-42AF-995A-AA6CE87BD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3643"/>
          <a:stretch>
            <a:fillRect/>
          </a:stretch>
        </p:blipFill>
        <p:spPr>
          <a:xfrm>
            <a:off x="914400" y="466647"/>
            <a:ext cx="10563726" cy="6391353"/>
          </a:xfrm>
          <a:custGeom>
            <a:avLst/>
            <a:gdLst>
              <a:gd name="connsiteX0" fmla="*/ 0 w 10563726"/>
              <a:gd name="connsiteY0" fmla="*/ 0 h 6391353"/>
              <a:gd name="connsiteX1" fmla="*/ 10563726 w 10563726"/>
              <a:gd name="connsiteY1" fmla="*/ 0 h 6391353"/>
              <a:gd name="connsiteX2" fmla="*/ 10563726 w 10563726"/>
              <a:gd name="connsiteY2" fmla="*/ 6391353 h 6391353"/>
              <a:gd name="connsiteX3" fmla="*/ 0 w 10563726"/>
              <a:gd name="connsiteY3" fmla="*/ 6391353 h 639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3726" h="6391353">
                <a:moveTo>
                  <a:pt x="0" y="0"/>
                </a:moveTo>
                <a:lnTo>
                  <a:pt x="10563726" y="0"/>
                </a:lnTo>
                <a:lnTo>
                  <a:pt x="10563726" y="6391353"/>
                </a:lnTo>
                <a:lnTo>
                  <a:pt x="0" y="639135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F399BE-6A96-4D58-AF62-861F9AE20C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718" y="1460692"/>
            <a:ext cx="7772402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E12991-70DA-442D-98F3-6739146463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1720" y="2724912"/>
            <a:ext cx="7772401" cy="36576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F778D16-894A-4379-8B5B-DC2423451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3021930" y="2240374"/>
            <a:ext cx="6148139" cy="1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3276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5106A418-68CC-4D3D-9032-696498842F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64008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E93C440-01C8-4E08-A98E-D76F10D08B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913064"/>
            <a:ext cx="6858001" cy="427939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312007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AA20A23-A33B-4A1B-9162-707282E53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5602"/>
          <a:stretch>
            <a:fillRect/>
          </a:stretch>
        </p:blipFill>
        <p:spPr>
          <a:xfrm>
            <a:off x="1066800" y="523183"/>
            <a:ext cx="10058400" cy="6334817"/>
          </a:xfrm>
          <a:custGeom>
            <a:avLst/>
            <a:gdLst>
              <a:gd name="connsiteX0" fmla="*/ 0 w 10058400"/>
              <a:gd name="connsiteY0" fmla="*/ 0 h 6334817"/>
              <a:gd name="connsiteX1" fmla="*/ 10058400 w 10058400"/>
              <a:gd name="connsiteY1" fmla="*/ 0 h 6334817"/>
              <a:gd name="connsiteX2" fmla="*/ 10058400 w 10058400"/>
              <a:gd name="connsiteY2" fmla="*/ 6334817 h 6334817"/>
              <a:gd name="connsiteX3" fmla="*/ 0 w 10058400"/>
              <a:gd name="connsiteY3" fmla="*/ 6334817 h 633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8400" h="6334817">
                <a:moveTo>
                  <a:pt x="0" y="0"/>
                </a:moveTo>
                <a:lnTo>
                  <a:pt x="10058400" y="0"/>
                </a:lnTo>
                <a:lnTo>
                  <a:pt x="10058400" y="6334817"/>
                </a:lnTo>
                <a:lnTo>
                  <a:pt x="0" y="6334817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136F446-5EA3-48C4-AA8D-AB9850B03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718" y="1460692"/>
            <a:ext cx="7772402" cy="6858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B70600-CFB5-4805-BC68-5AE22166B5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1720" y="2951305"/>
            <a:ext cx="7772400" cy="3456432"/>
          </a:xfrm>
        </p:spPr>
        <p:txBody>
          <a:bodyPr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9C8060D-32CA-4A3C-9EAF-A2D3801AB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3021930" y="2240374"/>
            <a:ext cx="6148139" cy="1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38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2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CC92641-A8C8-41F9-8E1C-7C929693C6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9119" y="946653"/>
            <a:ext cx="6857999" cy="6535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CC55B6-E9DA-4B68-A0D8-957F46B465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0" y="2062956"/>
            <a:ext cx="6858000" cy="423367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3891851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C6103AFC-AC4C-4756-AEEE-B0D669AC8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4880"/>
          <a:stretch>
            <a:fillRect/>
          </a:stretch>
        </p:blipFill>
        <p:spPr>
          <a:xfrm>
            <a:off x="878302" y="469222"/>
            <a:ext cx="10424160" cy="6388778"/>
          </a:xfrm>
          <a:custGeom>
            <a:avLst/>
            <a:gdLst>
              <a:gd name="connsiteX0" fmla="*/ 0 w 10424160"/>
              <a:gd name="connsiteY0" fmla="*/ 0 h 6388778"/>
              <a:gd name="connsiteX1" fmla="*/ 10424160 w 10424160"/>
              <a:gd name="connsiteY1" fmla="*/ 0 h 6388778"/>
              <a:gd name="connsiteX2" fmla="*/ 10424160 w 10424160"/>
              <a:gd name="connsiteY2" fmla="*/ 6388778 h 6388778"/>
              <a:gd name="connsiteX3" fmla="*/ 0 w 10424160"/>
              <a:gd name="connsiteY3" fmla="*/ 6388778 h 6388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4160" h="6388778">
                <a:moveTo>
                  <a:pt x="0" y="0"/>
                </a:moveTo>
                <a:lnTo>
                  <a:pt x="10424160" y="0"/>
                </a:lnTo>
                <a:lnTo>
                  <a:pt x="10424160" y="6388778"/>
                </a:lnTo>
                <a:lnTo>
                  <a:pt x="0" y="6388778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4604EF9-570E-48F5-BA06-DEB9EB7F7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599" y="1460692"/>
            <a:ext cx="6857999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0B30880-FB83-4FD8-B7A4-675D68A479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7600" y="2438570"/>
            <a:ext cx="6858000" cy="395020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293195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31828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305275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39663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66869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Black"/>
              <a:buNone/>
              <a:defRPr sz="33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3400" y="1660933"/>
            <a:ext cx="10285200" cy="44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●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○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■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●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○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■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●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○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■"/>
              <a:defRPr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14170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p23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1524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9775E2-26ED-4CEF-94F6-7C85D113D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46653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32AB5-76E2-49F4-96EE-B419AF1F0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294859"/>
            <a:ext cx="10058400" cy="3720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80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6">
          <p15:clr>
            <a:srgbClr val="F26B43"/>
          </p15:clr>
        </p15:guide>
        <p15:guide id="2" pos="576">
          <p15:clr>
            <a:srgbClr val="F26B43"/>
          </p15:clr>
        </p15:guide>
        <p15:guide id="3" pos="7104">
          <p15:clr>
            <a:srgbClr val="F26B43"/>
          </p15:clr>
        </p15:guide>
        <p15:guide id="4" orient="horz" pos="3744">
          <p15:clr>
            <a:srgbClr val="F26B43"/>
          </p15:clr>
        </p15:guide>
        <p15:guide id="5" pos="2760">
          <p15:clr>
            <a:srgbClr val="F26B43"/>
          </p15:clr>
        </p15:guide>
        <p15:guide id="6" pos="4944">
          <p15:clr>
            <a:srgbClr val="F26B43"/>
          </p15:clr>
        </p15:guide>
        <p15:guide id="7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72655" y="2292094"/>
            <a:ext cx="6266295" cy="2219691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Grammar Games and Language Activities: </a:t>
            </a:r>
            <a:r>
              <a:rPr lang="en-US" sz="2700" dirty="0">
                <a:solidFill>
                  <a:srgbClr val="FF0000"/>
                </a:solidFill>
              </a:rPr>
              <a:t>Enhancing Learning through Play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76825" y="4904509"/>
            <a:ext cx="5734050" cy="56284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Prepared &amp; Presented By: Vijay </a:t>
            </a:r>
            <a:r>
              <a:rPr lang="en-US" b="1" dirty="0" err="1"/>
              <a:t>Jangra</a:t>
            </a:r>
            <a:endParaRPr lang="en-US" b="1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Introduction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Grammar games and language activities provide an engaging, interactive way for learners to grasp the rules of grammar while improving their overall language proficiency. </a:t>
            </a:r>
          </a:p>
          <a:p>
            <a:pPr marL="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Traditional methods of teaching grammar can sometimes be monotonous, but incorporating games and activities makes the learning process fun, collaborative, and effective. </a:t>
            </a:r>
          </a:p>
          <a:p>
            <a:pPr marL="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Games and activities not only reinforce grammatical concepts but also encourage communication, creativity, and critical thinking.</a:t>
            </a:r>
          </a:p>
          <a:p>
            <a:pPr marL="0" marR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Today we will explore a variety of grammar games and language activities that can be implemented in the classroom to make grammar instruction more dynamic and student-</a:t>
            </a:r>
            <a:r>
              <a:rPr lang="en-IN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centered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Benefits of Grammar Games and Language Activities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90865-DE42-2A14-D2B4-0DD165D60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360055"/>
            <a:ext cx="9982200" cy="4572000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Engagement and Motivation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Games capture students’ interest and sustain their motivation to learn.</a:t>
            </a:r>
          </a:p>
          <a:p>
            <a:pPr marL="228600" marR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Active Learning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Learners actively participate in the process, improving retention.</a:t>
            </a:r>
          </a:p>
          <a:p>
            <a:pPr marL="228600" marR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Reduction of Anxiety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 relaxed atmosphere helps students practice without the fear of making mistakes.</a:t>
            </a:r>
          </a:p>
          <a:p>
            <a:pPr marL="228600" marR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Reinforcement of Concepts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Repetition and practice through games help solidify understanding.</a:t>
            </a:r>
          </a:p>
          <a:p>
            <a:pPr marL="228600" marR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Teamwork and Collaboration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Group activities promote cooperation and social skills.</a:t>
            </a:r>
          </a:p>
          <a:p>
            <a:pPr marL="228600" marR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Immediate Feedback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Many games provide instant feedback, allowing students to learn from their errors.</a:t>
            </a:r>
          </a:p>
        </p:txBody>
      </p:sp>
    </p:spTree>
    <p:extLst>
      <p:ext uri="{BB962C8B-B14F-4D97-AF65-F5344CB8AC3E}">
        <p14:creationId xmlns:p14="http://schemas.microsoft.com/office/powerpoint/2010/main" val="401027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5A6E-3569-C58B-94A5-B4C9F0DB4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FE464B8-D2A8-D944-BE87-06E933E35A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655" y="2292094"/>
            <a:ext cx="6266295" cy="2219691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Grammar Games for the Classroom</a:t>
            </a:r>
            <a:endParaRPr lang="en-US" sz="2700" dirty="0">
              <a:solidFill>
                <a:srgbClr val="FF0000"/>
              </a:solidFill>
            </a:endParaRPr>
          </a:p>
        </p:txBody>
      </p:sp>
      <p:pic>
        <p:nvPicPr>
          <p:cNvPr id="4" name="Picture Placeholder 3" descr="Open book on table, blurred shelves of books in background">
            <a:extLst>
              <a:ext uri="{FF2B5EF4-FFF2-40B4-BE49-F238E27FC236}">
                <a16:creationId xmlns:a16="http://schemas.microsoft.com/office/drawing/2014/main" id="{38FCC0BC-C17E-A932-0117-D92BA8E40A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2251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Grammar Bingo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EECD39-8E07-4B41-C44A-EC69B2DC9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Reinforce different grammar concepts such as parts of speech or tenses.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bingo cards with different verbs, nouns, adjectives, or sentence structures.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teacher calls out definitions, examples, or descriptions.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mark the correct item on their cards. The first to get a full row or column shouts "Bingo!"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22450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6CB19-330D-BE76-008B-ECDE6D5FD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578EE-F61C-FA12-0D15-10D044D61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Find the Error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04CDF6-F759-BD5A-6628-A5E41759F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Develop proofreading skills and attention to grammatical accuracy.</a:t>
            </a:r>
          </a:p>
          <a:p>
            <a:pPr marL="2286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sentences with intentional errors (e.g., incorrect tenses, subject-verb disagreement).</a:t>
            </a:r>
          </a:p>
          <a:p>
            <a:pPr marL="6858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work individually or in teams to identify and correct the mistakes.</a:t>
            </a:r>
          </a:p>
          <a:p>
            <a:pPr marL="685800" marR="0" algn="just">
              <a:lnSpc>
                <a:spcPct val="10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Award points for each correct correction.</a:t>
            </a:r>
          </a:p>
        </p:txBody>
      </p:sp>
    </p:spTree>
    <p:extLst>
      <p:ext uri="{BB962C8B-B14F-4D97-AF65-F5344CB8AC3E}">
        <p14:creationId xmlns:p14="http://schemas.microsoft.com/office/powerpoint/2010/main" val="345119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CE4D6-F8EE-7C10-72A5-581499E54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17E98-9EE6-4B0D-843F-FA7C6F4D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Hot Potato Grammar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F70F0D-5185-9EB2-837B-4576041E6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Quick recall of grammar rules and vocabulary.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Pass a ball (hot potato) around while music plays.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When the music stops, the student holding the ball answers a grammar question or constructs a sentence using a given prompt.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If they answer correctly, they stay in; otherwise, they’re out.</a:t>
            </a:r>
          </a:p>
        </p:txBody>
      </p:sp>
    </p:spTree>
    <p:extLst>
      <p:ext uri="{BB962C8B-B14F-4D97-AF65-F5344CB8AC3E}">
        <p14:creationId xmlns:p14="http://schemas.microsoft.com/office/powerpoint/2010/main" val="364696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07F1D-EF19-C3DF-E85D-E20BAA1EB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364E2-ACB8-CE3B-BFDF-4B3EC9BDB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Roll the Dice Sentences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E803D2-3717-C4F7-9247-22A6391AE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Create sentences using different grammatical components.</a:t>
            </a:r>
          </a:p>
          <a:p>
            <a:pPr marL="2286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Assign numbers to different categories (e.g., 1 = noun, 2 = verb, 3 = adjective).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roll a dice and create a sentence based on the rolled numbers.</a:t>
            </a:r>
          </a:p>
          <a:p>
            <a:pPr marL="685800" marR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Example: Roll a 1 (noun), 2 (verb), 3 (adjective) – sentence: "The dog runs fast."</a:t>
            </a:r>
          </a:p>
        </p:txBody>
      </p:sp>
    </p:spTree>
    <p:extLst>
      <p:ext uri="{BB962C8B-B14F-4D97-AF65-F5344CB8AC3E}">
        <p14:creationId xmlns:p14="http://schemas.microsoft.com/office/powerpoint/2010/main" val="169512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2EA0F-D523-88A5-A17B-7EA039A2F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2D381-C0A5-5D5B-B25D-F2AFC4BD8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Charades: Action Verbs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50CA3E-A883-12A4-D70C-A05258675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Reinforce understanding of verbs.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draw action verbs from a bowl and act them out without speaking.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class guesses the verb. This reinforces verb vocabulary and comprehension.</a:t>
            </a:r>
          </a:p>
        </p:txBody>
      </p:sp>
    </p:spTree>
    <p:extLst>
      <p:ext uri="{BB962C8B-B14F-4D97-AF65-F5344CB8AC3E}">
        <p14:creationId xmlns:p14="http://schemas.microsoft.com/office/powerpoint/2010/main" val="90391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0F489-75E7-D4F4-9180-6A60B3268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27912-45CA-CAF7-0C9C-AB84110EF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Grammar Relay Race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8174DF-3388-6784-29EE-82176BD6D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Reinforce parts of speech or sentence structure.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Place different words or sentence strips at one end of the room.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race to pick a word that fits a specified category (e.g., noun, verb) and return to the team.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Teams construct sentences from the collected words.</a:t>
            </a:r>
          </a:p>
        </p:txBody>
      </p:sp>
    </p:spTree>
    <p:extLst>
      <p:ext uri="{BB962C8B-B14F-4D97-AF65-F5344CB8AC3E}">
        <p14:creationId xmlns:p14="http://schemas.microsoft.com/office/powerpoint/2010/main" val="360634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FF6C8-BF45-9741-6E1F-87B924C91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04A7A-DBE7-74CA-331F-A6041C91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Mad Libs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6905EC-5402-C7F7-C1BE-E878317E4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Understand parts of speech and sentence construction.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Prepare a story with missing words </a:t>
            </a:r>
            <a:r>
              <a:rPr lang="en-IN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labeled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by part of speech (e.g., noun, verb, adjective).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suggest words without knowing the story context, resulting in a funny, often nonsensical story.</a:t>
            </a:r>
          </a:p>
        </p:txBody>
      </p:sp>
    </p:spTree>
    <p:extLst>
      <p:ext uri="{BB962C8B-B14F-4D97-AF65-F5344CB8AC3E}">
        <p14:creationId xmlns:p14="http://schemas.microsoft.com/office/powerpoint/2010/main" val="289951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ED22F-B8EA-7DC1-6A19-2778AEF6D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69E74-BEF8-122C-B9D4-5E807E6FE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Board Games (</a:t>
            </a:r>
            <a:r>
              <a:rPr lang="en-US" sz="4800" dirty="0" err="1"/>
              <a:t>Grammaropoly</a:t>
            </a:r>
            <a:r>
              <a:rPr lang="en-US" sz="4800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24E1FC-F462-1CA8-53D7-1792DF364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Reinforce various grammar rules in a structured format.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a board game where each square has a grammar challenge or question.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Players move forward by answering correctly. Wrong answers may have penalties (e.g., moving backward).</a:t>
            </a:r>
          </a:p>
        </p:txBody>
      </p:sp>
    </p:spTree>
    <p:extLst>
      <p:ext uri="{BB962C8B-B14F-4D97-AF65-F5344CB8AC3E}">
        <p14:creationId xmlns:p14="http://schemas.microsoft.com/office/powerpoint/2010/main" val="298970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05450-5F5D-4F0F-55FE-A7BC42476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62AA-708B-1D83-A7A0-7DE4CAA28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Pictionary with Adjectives and Nouns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7DAE6-10ED-9E50-A501-793CDE79A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Visualize and reinforce vocabulary.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draw a picture based on a prompt (e.g., "a funny cat") while teammates guess the adjective and noun.</a:t>
            </a:r>
          </a:p>
        </p:txBody>
      </p:sp>
    </p:spTree>
    <p:extLst>
      <p:ext uri="{BB962C8B-B14F-4D97-AF65-F5344CB8AC3E}">
        <p14:creationId xmlns:p14="http://schemas.microsoft.com/office/powerpoint/2010/main" val="147511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0BA85-8C18-D1C2-495A-222633637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3A408-BD15-9646-FD42-56B4BA9CD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Sentence Auction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96554A-E09F-5E73-3592-A5DDFDB5D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Recognize and correct grammar errors.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Prepare sentences, some with errors and some correct.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“bid” on sentences they believe are correct. After bidding, reveal the answers and correct any errors.</a:t>
            </a:r>
          </a:p>
        </p:txBody>
      </p:sp>
    </p:spTree>
    <p:extLst>
      <p:ext uri="{BB962C8B-B14F-4D97-AF65-F5344CB8AC3E}">
        <p14:creationId xmlns:p14="http://schemas.microsoft.com/office/powerpoint/2010/main" val="167354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60A1-8D3A-EC20-D630-491431649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30078" y="584545"/>
            <a:ext cx="8929133" cy="2387600"/>
          </a:xfrm>
        </p:spPr>
        <p:txBody>
          <a:bodyPr/>
          <a:lstStyle/>
          <a:p>
            <a:pPr algn="ctr"/>
            <a:r>
              <a:rPr lang="en-US" dirty="0"/>
              <a:t>Language Activities</a:t>
            </a:r>
            <a:br>
              <a:rPr lang="en-US" dirty="0"/>
            </a:br>
            <a:r>
              <a:rPr lang="en-US" dirty="0"/>
              <a:t>for</a:t>
            </a:r>
            <a:br>
              <a:rPr lang="en-US" dirty="0"/>
            </a:br>
            <a:r>
              <a:rPr lang="en-US" dirty="0"/>
              <a:t>Grammar Practice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2958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04016-7B29-ED57-C7EE-6A33E30DA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208FA-FF00-5B55-AD0E-A39E559DA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Story Building Chain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305CA6-AF95-B848-C45B-0064B3656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Practice tenses, sentence structure, and sequencing.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Each student adds a sentence to a story, ensuring it follows the correct grammatical structure.</a:t>
            </a:r>
          </a:p>
        </p:txBody>
      </p:sp>
    </p:spTree>
    <p:extLst>
      <p:ext uri="{BB962C8B-B14F-4D97-AF65-F5344CB8AC3E}">
        <p14:creationId xmlns:p14="http://schemas.microsoft.com/office/powerpoint/2010/main" val="372993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98B1E-7D86-6E9D-38CB-90ECAB847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44EA9-6EC5-E376-EC32-D30A78794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Picture Prompts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D55E90-DFC2-41DA-798A-66798765E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Practice descriptive language and sentence structure.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Show an image and ask students to write or describe it using specific grammatical structures (e.g., present continuous tense).</a:t>
            </a:r>
          </a:p>
        </p:txBody>
      </p:sp>
    </p:spTree>
    <p:extLst>
      <p:ext uri="{BB962C8B-B14F-4D97-AF65-F5344CB8AC3E}">
        <p14:creationId xmlns:p14="http://schemas.microsoft.com/office/powerpoint/2010/main" val="132634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685C7-4207-290C-8B7C-A96E6306D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74AC9-D780-3B55-66FD-38F3BD33D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Debate or Role-Play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7A5F2B-3CF5-FA47-23FC-46B80798A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complex sentence structures and persuasive language.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Assign topics for debate or scenarios for role-playing (e.g., a shopkeeper and a customer), focusing on proper sentence formation and grammar.</a:t>
            </a:r>
          </a:p>
        </p:txBody>
      </p:sp>
    </p:spTree>
    <p:extLst>
      <p:ext uri="{BB962C8B-B14F-4D97-AF65-F5344CB8AC3E}">
        <p14:creationId xmlns:p14="http://schemas.microsoft.com/office/powerpoint/2010/main" val="155817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5C43C-3E8A-F4A2-EA09-F5C9004CC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1B30-882C-0776-B864-07B6B0509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Grammar Scavenger Hunt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22A7F3-34A6-4925-F404-F30B900E5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Identify grammatical elements in real-world contexts.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search for examples of specific grammar points in books, articles, or around the classroom.</a:t>
            </a:r>
          </a:p>
        </p:txBody>
      </p:sp>
    </p:spTree>
    <p:extLst>
      <p:ext uri="{BB962C8B-B14F-4D97-AF65-F5344CB8AC3E}">
        <p14:creationId xmlns:p14="http://schemas.microsoft.com/office/powerpoint/2010/main" val="275851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D6077-72E5-33EA-29D2-9DC698B31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5DEE6-C7F8-ED6E-1A82-522E6ACE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Journal Writing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6593C4-0C54-22DC-84B3-CB43479C0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Develop grammar skills through free expression.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Play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Assign daily prompts that encourage students to use target grammar (e.g., "Write about your weekend using past tense verbs").</a:t>
            </a:r>
          </a:p>
        </p:txBody>
      </p:sp>
    </p:spTree>
    <p:extLst>
      <p:ext uri="{BB962C8B-B14F-4D97-AF65-F5344CB8AC3E}">
        <p14:creationId xmlns:p14="http://schemas.microsoft.com/office/powerpoint/2010/main" val="194022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Strategies for Using</a:t>
            </a:r>
            <a:br>
              <a:rPr lang="en-US" dirty="0"/>
            </a:br>
            <a:r>
              <a:rPr lang="en-US" dirty="0"/>
              <a:t>Games and Activities Effectively</a:t>
            </a:r>
          </a:p>
        </p:txBody>
      </p:sp>
    </p:spTree>
    <p:extLst>
      <p:ext uri="{BB962C8B-B14F-4D97-AF65-F5344CB8AC3E}">
        <p14:creationId xmlns:p14="http://schemas.microsoft.com/office/powerpoint/2010/main" val="13156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D16BB-348D-982F-3580-D430D422A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D1558-617E-ACCF-5622-2F54070D8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Strategies for Using Games and Activities Effectively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6AB0BB-6ADB-D658-7454-85433F65C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998" y="1507838"/>
            <a:ext cx="10209645" cy="4572000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Clear Objectives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each game targets a specific grammar rule or concept.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Variety and Adaptation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Rotate different games to maintain interest and cater to different learning styles.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Balanced Competition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teamwork and a supportive atmosphere rather than overly competitive play.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Reflection and Feedback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 each activity, discuss the grammar points learned and provide feedback.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Time Management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Allocate time wisely to ensure games are productive and not overly time-consuming.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90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ADA07-BA32-EEC7-2DEA-C6EEF5268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47F14-1C70-DF48-F285-E074F715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FBBA99-9F5A-A8BA-239A-3981BE29A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998" y="1507838"/>
            <a:ext cx="10209645" cy="4572000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Grammar games and language activities are powerful tools for making grammar instruction more interactive, enjoyable, and effective.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integrating these strategies into the classroom, teachers can enhance students’ understanding and retention of grammatical concepts.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combination of fun, collaboration, and hands-on practice ensures that learners not only learn the rules of grammar but also enjoy the process, ultimately improving their overall language proficiency.</a:t>
            </a:r>
          </a:p>
        </p:txBody>
      </p:sp>
    </p:spTree>
    <p:extLst>
      <p:ext uri="{BB962C8B-B14F-4D97-AF65-F5344CB8AC3E}">
        <p14:creationId xmlns:p14="http://schemas.microsoft.com/office/powerpoint/2010/main" val="48546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8A382D-BB39-E8DE-172F-3CD52274458C}"/>
              </a:ext>
            </a:extLst>
          </p:cNvPr>
          <p:cNvSpPr txBox="1"/>
          <p:nvPr/>
        </p:nvSpPr>
        <p:spPr>
          <a:xfrm>
            <a:off x="3315855" y="628073"/>
            <a:ext cx="8368894" cy="15706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‘English Is Not Everybody’s Cup of Tea.’</a:t>
            </a:r>
          </a:p>
          <a:p>
            <a:pPr algn="ctr">
              <a:lnSpc>
                <a:spcPct val="200000"/>
              </a:lnSpc>
            </a:pPr>
            <a:r>
              <a:rPr lang="en-US" sz="3600" b="1" dirty="0">
                <a:solidFill>
                  <a:srgbClr val="7030A0"/>
                </a:solidFill>
              </a:rPr>
              <a:t>“Let us try to have it.”</a:t>
            </a:r>
            <a:endParaRPr lang="en-IN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Theme3">
  <a:themeElements>
    <a:clrScheme name="Simple Light">
      <a:dk1>
        <a:srgbClr val="210A26"/>
      </a:dk1>
      <a:lt1>
        <a:srgbClr val="4D476D"/>
      </a:lt1>
      <a:dk2>
        <a:srgbClr val="A0BFDB"/>
      </a:dk2>
      <a:lt2>
        <a:srgbClr val="DFF3F8"/>
      </a:lt2>
      <a:accent1>
        <a:srgbClr val="EA3554"/>
      </a:accent1>
      <a:accent2>
        <a:srgbClr val="FFA406"/>
      </a:accent2>
      <a:accent3>
        <a:srgbClr val="C1712D"/>
      </a:accent3>
      <a:accent4>
        <a:srgbClr val="1D9E4E"/>
      </a:accent4>
      <a:accent5>
        <a:srgbClr val="3169F8"/>
      </a:accent5>
      <a:accent6>
        <a:srgbClr val="FFFFFF"/>
      </a:accent6>
      <a:hlink>
        <a:srgbClr val="210A2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3" id="{8E4C3F23-F4E8-4012-B0C2-175EBCD04967}" vid="{A04D82BF-895D-48F3-ADE4-68C4E38CE308}"/>
    </a:ext>
  </a:extLst>
</a:theme>
</file>

<file path=ppt/theme/theme3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eme19">
  <a:themeElements>
    <a:clrScheme name="back to school">
      <a:dk1>
        <a:sysClr val="windowText" lastClr="000000"/>
      </a:dk1>
      <a:lt1>
        <a:sysClr val="window" lastClr="FFFFFF"/>
      </a:lt1>
      <a:dk2>
        <a:srgbClr val="445EA2"/>
      </a:dk2>
      <a:lt2>
        <a:srgbClr val="EBEBEB"/>
      </a:lt2>
      <a:accent1>
        <a:srgbClr val="4495A2"/>
      </a:accent1>
      <a:accent2>
        <a:srgbClr val="7CA655"/>
      </a:accent2>
      <a:accent3>
        <a:srgbClr val="DFB240"/>
      </a:accent3>
      <a:accent4>
        <a:srgbClr val="DF8C40"/>
      </a:accent4>
      <a:accent5>
        <a:srgbClr val="DF5D40"/>
      </a:accent5>
      <a:accent6>
        <a:srgbClr val="8760AD"/>
      </a:accent6>
      <a:hlink>
        <a:srgbClr val="DF5D40"/>
      </a:hlink>
      <a:folHlink>
        <a:srgbClr val="8760AD"/>
      </a:folHlink>
    </a:clrScheme>
    <a:fontScheme name="Custom 30">
      <a:majorFont>
        <a:latin typeface="Kristen ITC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9" id="{AF135CCC-0C99-4C1A-8C8A-D55713754E90}" vid="{F4FA97D1-12ED-4DBF-B699-E1F7674489B1}"/>
    </a:ext>
  </a:extLst>
</a:theme>
</file>

<file path=ppt/theme/theme5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165</TotalTime>
  <Words>1237</Words>
  <Application>Microsoft Office PowerPoint</Application>
  <PresentationFormat>Widescreen</PresentationFormat>
  <Paragraphs>110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Arial</vt:lpstr>
      <vt:lpstr>Bebas Neue</vt:lpstr>
      <vt:lpstr>Euphemia</vt:lpstr>
      <vt:lpstr>Kristen ITC</vt:lpstr>
      <vt:lpstr>Plantagenet Cherokee</vt:lpstr>
      <vt:lpstr>Poppins</vt:lpstr>
      <vt:lpstr>Poppins Black</vt:lpstr>
      <vt:lpstr>Proxima Nova</vt:lpstr>
      <vt:lpstr>Quire Sans</vt:lpstr>
      <vt:lpstr>Times New Roman</vt:lpstr>
      <vt:lpstr>Wingdings</vt:lpstr>
      <vt:lpstr>Academic Literature 16x9</vt:lpstr>
      <vt:lpstr>Theme3</vt:lpstr>
      <vt:lpstr>Slidesgo Final Pages</vt:lpstr>
      <vt:lpstr>Theme19</vt:lpstr>
      <vt:lpstr>Grammar Games and Language Activities: Enhancing Learning through Play</vt:lpstr>
      <vt:lpstr>Introduction</vt:lpstr>
      <vt:lpstr>Benefits of Grammar Games and Language Activities</vt:lpstr>
      <vt:lpstr>Grammar Games for the Classroom</vt:lpstr>
      <vt:lpstr>Grammar Bingo</vt:lpstr>
      <vt:lpstr>Find the Error</vt:lpstr>
      <vt:lpstr>Hot Potato Grammar</vt:lpstr>
      <vt:lpstr>Roll the Dice Sentences</vt:lpstr>
      <vt:lpstr>Charades: Action Verbs</vt:lpstr>
      <vt:lpstr>Grammar Relay Race</vt:lpstr>
      <vt:lpstr>Mad Libs</vt:lpstr>
      <vt:lpstr>Board Games (Grammaropoly)</vt:lpstr>
      <vt:lpstr>Pictionary with Adjectives and Nouns</vt:lpstr>
      <vt:lpstr>Sentence Auction</vt:lpstr>
      <vt:lpstr>Language Activities for Grammar Practice</vt:lpstr>
      <vt:lpstr>Story Building Chain</vt:lpstr>
      <vt:lpstr>Picture Prompts</vt:lpstr>
      <vt:lpstr>Debate or Role-Play</vt:lpstr>
      <vt:lpstr>Grammar Scavenger Hunt</vt:lpstr>
      <vt:lpstr>Journal Writing</vt:lpstr>
      <vt:lpstr>Strategies for Using Games and Activities Effectively</vt:lpstr>
      <vt:lpstr>Strategies for Using Games and Activities Effectively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4</cp:revision>
  <dcterms:created xsi:type="dcterms:W3CDTF">2024-12-14T02:49:20Z</dcterms:created>
  <dcterms:modified xsi:type="dcterms:W3CDTF">2024-12-30T01:05:58Z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