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24F95-F890-39C2-7DD1-108826DF5A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93098B-F14C-2FE2-E31A-F867E54FB9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4093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A562C-BDDE-647B-728E-8A43D52D1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6E2915-DB3D-7054-D879-AE174B5D23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12260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014FC5-7729-E724-485C-91A67CAE0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346A8C-0ACC-E881-9DF6-2F6A360D8B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9B60B9-7AD4-1B32-CD2C-FE2ECFCE79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C43BD1-453D-4B7F-8C82-CA1E9C8DA1E8}" type="datetimeFigureOut">
              <a:rPr lang="en-IN" smtClean="0"/>
              <a:t>28-12-2024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12FC5-4E4E-5CA7-EEE4-416AF29469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F4551B-2640-40B5-996D-CC75051BF8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2EC242-3BFC-4972-8C75-2198A3E753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3548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6AD55393-2703-F454-06E5-890E0CE2A4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74194" y="5761703"/>
            <a:ext cx="4513006" cy="911942"/>
          </a:xfrm>
          <a:solidFill>
            <a:schemeClr val="accent2">
              <a:lumMod val="50000"/>
            </a:schemeClr>
          </a:solidFill>
        </p:spPr>
        <p:txBody>
          <a:bodyPr/>
          <a:lstStyle/>
          <a:p>
            <a:pPr algn="l"/>
            <a:r>
              <a:rPr lang="en-US" dirty="0"/>
              <a:t>Prepared By: Vijay </a:t>
            </a:r>
            <a:r>
              <a:rPr lang="en-US" dirty="0" err="1"/>
              <a:t>Jangra</a:t>
            </a:r>
            <a:endParaRPr lang="en-US" dirty="0"/>
          </a:p>
          <a:p>
            <a:pPr algn="l"/>
            <a:r>
              <a:rPr lang="en-US" dirty="0"/>
              <a:t>Presented By: </a:t>
            </a:r>
            <a:r>
              <a:rPr lang="en-US"/>
              <a:t>Praveen Grewal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03741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135BE-4BF4-547F-6A25-5AD8CA671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4000" b="1" dirty="0">
                <a:solidFill>
                  <a:srgbClr val="C00000"/>
                </a:solidFill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Introduction to Art-Integrated Education</a:t>
            </a:r>
            <a:endParaRPr lang="en-IN" sz="4000" dirty="0">
              <a:solidFill>
                <a:srgbClr val="C0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B3CBDA-7FCF-E4BB-A6E3-7E2CFF2ECD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42" y="1514168"/>
            <a:ext cx="10186219" cy="4662795"/>
          </a:xfrm>
        </p:spPr>
        <p:txBody>
          <a:bodyPr>
            <a:normAutofit/>
          </a:bodyPr>
          <a:lstStyle/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Art-Integrated Education (AIE) is an approach that uses various forms of art — visual, performing, and literary — to teach academic subjects. </a:t>
            </a:r>
          </a:p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 this approach, art is not a separate activity but woven into the curriculum to create holistic, engaging, and experiential learning experiences for students. </a:t>
            </a:r>
          </a:p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It aims to enhance learning outcomes, foster creativity, and develop life skills.</a:t>
            </a:r>
          </a:p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National Education Policy (NEP) 2020 emphasizes the importance of art-integrated learning in achieving cognitive, socio-emotional, and psychomotor objectives.</a:t>
            </a:r>
          </a:p>
          <a:p>
            <a:pPr algn="just"/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4043846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DA1AD-5217-C8A6-8562-DD03FD64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6F7C4-9FF9-FBAC-4D10-20F3936CE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5920"/>
          </a:xfrm>
        </p:spPr>
        <p:txBody>
          <a:bodyPr>
            <a:noAutofit/>
          </a:bodyPr>
          <a:lstStyle/>
          <a:p>
            <a:r>
              <a:rPr lang="en-IN" sz="4000" b="1" dirty="0">
                <a:solidFill>
                  <a:srgbClr val="C00000"/>
                </a:solidFill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Objectives of Art-Integrated Education</a:t>
            </a:r>
            <a:endParaRPr lang="en-IN" sz="4000" dirty="0">
              <a:solidFill>
                <a:srgbClr val="C0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53A49-2ED4-B089-6C1A-C70858BCB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42" y="1219201"/>
            <a:ext cx="10186219" cy="4908602"/>
          </a:xfrm>
        </p:spPr>
        <p:txBody>
          <a:bodyPr>
            <a:noAutofit/>
          </a:bodyPr>
          <a:lstStyle/>
          <a:p>
            <a:pPr marL="228600" marR="0" algn="just">
              <a:lnSpc>
                <a:spcPct val="107000"/>
              </a:lnSpc>
              <a:spcBef>
                <a:spcPts val="600"/>
              </a:spcBef>
              <a:spcAft>
                <a:spcPts val="3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Promote Holistic Development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To encourage the development of cognitive, emotional, and physical skills through art-based learning.</a:t>
            </a:r>
          </a:p>
          <a:p>
            <a:pPr marL="228600" marR="0" algn="just">
              <a:lnSpc>
                <a:spcPct val="107000"/>
              </a:lnSpc>
              <a:spcBef>
                <a:spcPts val="600"/>
              </a:spcBef>
              <a:spcAft>
                <a:spcPts val="3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Enhance Pedagogical Skills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To equip teachers with innovative and creative teaching methods.</a:t>
            </a:r>
          </a:p>
          <a:p>
            <a:pPr marL="228600" marR="0" algn="just">
              <a:lnSpc>
                <a:spcPct val="107000"/>
              </a:lnSpc>
              <a:spcBef>
                <a:spcPts val="600"/>
              </a:spcBef>
              <a:spcAft>
                <a:spcPts val="3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Create Engaging Classrooms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To help teachers design interactive and dynamic classroom experiences.</a:t>
            </a:r>
          </a:p>
          <a:p>
            <a:pPr marL="228600" marR="0" algn="just">
              <a:lnSpc>
                <a:spcPct val="107000"/>
              </a:lnSpc>
              <a:spcBef>
                <a:spcPts val="600"/>
              </a:spcBef>
              <a:spcAft>
                <a:spcPts val="3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Foster Inclusivity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To provide differentiated instruction catering to varied learning styles.</a:t>
            </a:r>
          </a:p>
          <a:p>
            <a:pPr marL="228600" marR="0" algn="just">
              <a:lnSpc>
                <a:spcPct val="107000"/>
              </a:lnSpc>
              <a:spcBef>
                <a:spcPts val="600"/>
              </a:spcBef>
              <a:spcAft>
                <a:spcPts val="3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Encourage Critical Thinking and Problem-Solving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To develop 21st-century skills through integrated learning activities.</a:t>
            </a:r>
          </a:p>
          <a:p>
            <a:pPr algn="just">
              <a:spcBef>
                <a:spcPts val="600"/>
              </a:spcBef>
              <a:spcAft>
                <a:spcPts val="300"/>
              </a:spcAft>
            </a:pPr>
            <a:r>
              <a:rPr lang="en-IN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Improve Teacher-Student Relationships</a:t>
            </a:r>
            <a:r>
              <a:rPr lang="en-IN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To encourage better communication and collaboration between teachers and students.</a:t>
            </a:r>
            <a:endParaRPr lang="en-IN" sz="2200" dirty="0"/>
          </a:p>
        </p:txBody>
      </p:sp>
    </p:spTree>
    <p:extLst>
      <p:ext uri="{BB962C8B-B14F-4D97-AF65-F5344CB8AC3E}">
        <p14:creationId xmlns:p14="http://schemas.microsoft.com/office/powerpoint/2010/main" val="1249573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ED9FB6-9C6F-1F70-6547-D8ED37328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5252A-3E13-F7F3-FC5C-B3692BB0E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064" y="365126"/>
            <a:ext cx="10515600" cy="745920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C00000"/>
                </a:solidFill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Key Principles of Art-Integrated Education</a:t>
            </a:r>
            <a:endParaRPr lang="en-IN" sz="4000" dirty="0">
              <a:solidFill>
                <a:srgbClr val="C0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F567CA-E321-E139-7E84-6C893CC125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42" y="1219201"/>
            <a:ext cx="10186219" cy="4908602"/>
          </a:xfrm>
        </p:spPr>
        <p:txBody>
          <a:bodyPr>
            <a:noAutofit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Interdisciplinary Learning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Integration of subjects like mathematics, science, languages, and social studies with various art forms such as painting, music, dance, drama, and storytelling.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Experiential Learning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Emphasis on hands-on experiences, projects, and real-world applications through artistic expression.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Student-Centric Approach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Focusing on individual students' interests, abilities, and creativity rather than rote learning.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Skill Development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Enhancing cognitive, emotional, and psychomotor skills by incorporating art-based activities.</a:t>
            </a:r>
          </a:p>
          <a:p>
            <a:pPr algn="just"/>
            <a:r>
              <a:rPr lang="en-IN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Inclusivity and Equity</a:t>
            </a:r>
            <a:r>
              <a:rPr lang="en-IN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Catering to diverse learners, including those with special needs, through accessible and flexible teaching strategies.</a:t>
            </a:r>
            <a:endParaRPr lang="en-IN" sz="2200" dirty="0"/>
          </a:p>
        </p:txBody>
      </p:sp>
    </p:spTree>
    <p:extLst>
      <p:ext uri="{BB962C8B-B14F-4D97-AF65-F5344CB8AC3E}">
        <p14:creationId xmlns:p14="http://schemas.microsoft.com/office/powerpoint/2010/main" val="984871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D70581-7730-9EA2-6C1E-B1FD8FA96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69DDF-532C-65AD-5515-CC3BB15DB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064" y="217642"/>
            <a:ext cx="10515600" cy="745920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C00000"/>
                </a:solidFill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Types of Art Forms for Integration</a:t>
            </a:r>
            <a:endParaRPr lang="en-IN" sz="4000" dirty="0">
              <a:solidFill>
                <a:srgbClr val="C0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2C696-185F-7D57-8773-6EDC29F48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42" y="875073"/>
            <a:ext cx="10186219" cy="4908602"/>
          </a:xfrm>
        </p:spPr>
        <p:txBody>
          <a:bodyPr>
            <a:noAutofit/>
          </a:bodyPr>
          <a:lstStyle/>
          <a:p>
            <a:pPr marL="228600" marR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Visual Arts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Drawing, Painting, Collage, Sculpture, Photography</a:t>
            </a:r>
          </a:p>
          <a:p>
            <a:pPr marL="685800" marR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Tools: Sketchbooks, crayons, paints, clay, digital design software</a:t>
            </a:r>
          </a:p>
          <a:p>
            <a:pPr marL="228600" marR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Performing Arts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Music, Dance, Drama, Theatre</a:t>
            </a:r>
          </a:p>
          <a:p>
            <a:pPr marL="685800" marR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Tools: Musical instruments, costumes, scripts, props, recordings</a:t>
            </a:r>
          </a:p>
          <a:p>
            <a:pPr marL="228600" marR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Literary Arts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Poetry, Creative Writing, Storytelling</a:t>
            </a:r>
          </a:p>
          <a:p>
            <a:pPr marL="685800" marR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Tools: Journals, creative writing prompts, digital platforms</a:t>
            </a:r>
          </a:p>
          <a:p>
            <a:pPr marL="228600" marR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Crafts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Origami, Weaving, Pottery</a:t>
            </a:r>
          </a:p>
          <a:p>
            <a:pPr marL="685800" marR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IN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Tools: Craft materials, recycled items</a:t>
            </a:r>
            <a:endParaRPr lang="en-IN" sz="2200" dirty="0"/>
          </a:p>
        </p:txBody>
      </p:sp>
    </p:spTree>
    <p:extLst>
      <p:ext uri="{BB962C8B-B14F-4D97-AF65-F5344CB8AC3E}">
        <p14:creationId xmlns:p14="http://schemas.microsoft.com/office/powerpoint/2010/main" val="5823513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3B72A-79F0-781E-7E88-04DAE3663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9AC23-B895-1C73-95E1-C6B9C1ACB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064" y="217641"/>
            <a:ext cx="10515600" cy="1257197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C00000"/>
                </a:solidFill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Strategies for Implementing Art-Integrated Education in the Classroom</a:t>
            </a:r>
            <a:endParaRPr lang="en-IN" sz="4000" dirty="0">
              <a:solidFill>
                <a:srgbClr val="C0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247FDF-5119-2CF3-8328-48365A2F89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42" y="1396181"/>
            <a:ext cx="10186219" cy="4584140"/>
          </a:xfrm>
        </p:spPr>
        <p:txBody>
          <a:bodyPr>
            <a:noAutofit/>
          </a:bodyPr>
          <a:lstStyle/>
          <a:p>
            <a:pPr marL="228600" marR="0">
              <a:lnSpc>
                <a:spcPct val="100000"/>
              </a:lnSpc>
              <a:spcAft>
                <a:spcPts val="8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Project-Based Learning (PBL)</a:t>
            </a:r>
            <a:endParaRPr lang="en-IN" sz="22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28600" marR="0">
              <a:lnSpc>
                <a:spcPct val="100000"/>
              </a:lnSpc>
              <a:spcAft>
                <a:spcPts val="8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0000"/>
              </a:lnSpc>
              <a:spcAft>
                <a:spcPts val="8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Science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Create a model of the solar system using clay and paints.</a:t>
            </a:r>
          </a:p>
          <a:p>
            <a:pPr marL="685800" marR="0">
              <a:lnSpc>
                <a:spcPct val="100000"/>
              </a:lnSpc>
              <a:spcAft>
                <a:spcPts val="8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History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Perform a skit on freedom fighters or historical events.</a:t>
            </a:r>
          </a:p>
          <a:p>
            <a:pPr marL="228600" marR="0">
              <a:lnSpc>
                <a:spcPct val="100000"/>
              </a:lnSpc>
              <a:spcAft>
                <a:spcPts val="8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Storytelling and Role-Play</a:t>
            </a:r>
            <a:endParaRPr lang="en-IN" sz="22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28600" marR="0">
              <a:lnSpc>
                <a:spcPct val="100000"/>
              </a:lnSpc>
              <a:spcAft>
                <a:spcPts val="8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0000"/>
              </a:lnSpc>
              <a:spcAft>
                <a:spcPts val="8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Languages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Act out scenes from a novel or story to enhance comprehension and vocabulary.</a:t>
            </a:r>
          </a:p>
          <a:p>
            <a:pPr marL="685800" marR="0">
              <a:lnSpc>
                <a:spcPct val="100000"/>
              </a:lnSpc>
              <a:spcAft>
                <a:spcPts val="8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Social Studies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Enact social issues to develop empathy and awareness.</a:t>
            </a:r>
          </a:p>
        </p:txBody>
      </p:sp>
    </p:spTree>
    <p:extLst>
      <p:ext uri="{BB962C8B-B14F-4D97-AF65-F5344CB8AC3E}">
        <p14:creationId xmlns:p14="http://schemas.microsoft.com/office/powerpoint/2010/main" val="760165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6A9F5-6A34-8801-D8F2-2486AF28F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B6B71-215C-D7E9-B8FF-D78115EDB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064" y="217641"/>
            <a:ext cx="10515600" cy="1257197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C00000"/>
                </a:solidFill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Strategies for Implementing Art-Integrated Education in the Classroom</a:t>
            </a:r>
            <a:endParaRPr lang="en-IN" sz="4000" dirty="0">
              <a:solidFill>
                <a:srgbClr val="C0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DABC58-C156-3755-CB82-D8A32FFBA1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42" y="1396181"/>
            <a:ext cx="10186219" cy="4387494"/>
          </a:xfrm>
        </p:spPr>
        <p:txBody>
          <a:bodyPr>
            <a:noAutofit/>
          </a:bodyPr>
          <a:lstStyle/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Art Journals and Portfolios</a:t>
            </a:r>
            <a:endParaRPr lang="en-IN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Method</a:t>
            </a:r>
            <a:r>
              <a:rPr lang="en-IN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Maintain a journal where students document their art projects, reflections, and learning progress.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Music and Rhymes for Learning</a:t>
            </a:r>
            <a:endParaRPr lang="en-IN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</a:t>
            </a:r>
            <a:r>
              <a:rPr lang="en-IN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Mathematics</a:t>
            </a:r>
            <a:r>
              <a:rPr lang="en-IN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Create rhymes for multiplication tables.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Science</a:t>
            </a:r>
            <a:r>
              <a:rPr lang="en-IN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Use songs to remember the water cycle or human body systems.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Visual Mapping and Diagrams</a:t>
            </a:r>
            <a:endParaRPr lang="en-IN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</a:t>
            </a:r>
            <a:r>
              <a:rPr lang="en-IN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r>
              <a:rPr lang="en-IN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Geography</a:t>
            </a:r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Draw mind maps to understand concepts like climate zones or natural resources.</a:t>
            </a:r>
            <a:endParaRPr lang="en-IN" sz="2200" dirty="0"/>
          </a:p>
        </p:txBody>
      </p:sp>
    </p:spTree>
    <p:extLst>
      <p:ext uri="{BB962C8B-B14F-4D97-AF65-F5344CB8AC3E}">
        <p14:creationId xmlns:p14="http://schemas.microsoft.com/office/powerpoint/2010/main" val="819624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7AFA-31EE-4A48-AFB8-67DE2DF7B5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29F1D-D662-77DE-ADC9-6A2732518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064" y="217641"/>
            <a:ext cx="10515600" cy="1257197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C00000"/>
                </a:solidFill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Tools and Resources for Art-Integrated Education</a:t>
            </a:r>
            <a:endParaRPr lang="en-IN" sz="4000" dirty="0">
              <a:solidFill>
                <a:srgbClr val="C0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A7978-F2D1-26A7-8210-B5452E54A5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42" y="1740309"/>
            <a:ext cx="10186219" cy="4043365"/>
          </a:xfrm>
        </p:spPr>
        <p:txBody>
          <a:bodyPr>
            <a:noAutofit/>
          </a:bodyPr>
          <a:lstStyle/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Digital Tools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Canva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Design infographics and posters.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Storybird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Create digital storybooks.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Scratch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Introduce coding through creative storytelling.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YouTube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Access tutorials and educational art content.</a:t>
            </a:r>
          </a:p>
        </p:txBody>
      </p:sp>
    </p:spTree>
    <p:extLst>
      <p:ext uri="{BB962C8B-B14F-4D97-AF65-F5344CB8AC3E}">
        <p14:creationId xmlns:p14="http://schemas.microsoft.com/office/powerpoint/2010/main" val="86459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0544FA-6A7F-858E-E6EF-A8A8BCE707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13628-9073-58CF-F0FF-2AC67061C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064" y="217641"/>
            <a:ext cx="10515600" cy="1257197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C00000"/>
                </a:solidFill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Tools and Resources for Art-Integrated Education</a:t>
            </a:r>
            <a:endParaRPr lang="en-IN" sz="4000" dirty="0">
              <a:solidFill>
                <a:srgbClr val="C0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509B98-0C85-564E-DED4-4D3F614C08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42" y="1750141"/>
            <a:ext cx="10186219" cy="4033533"/>
          </a:xfrm>
        </p:spPr>
        <p:txBody>
          <a:bodyPr>
            <a:noAutofit/>
          </a:bodyPr>
          <a:lstStyle/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Physical Resources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Art supplies (paints, clay, </a:t>
            </a:r>
            <a:r>
              <a:rPr lang="en-IN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colored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paper)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Craft materials (recyclables, beads, fabric)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Musical instruments (drums, keyboards, flutes)</a:t>
            </a:r>
          </a:p>
        </p:txBody>
      </p:sp>
    </p:spTree>
    <p:extLst>
      <p:ext uri="{BB962C8B-B14F-4D97-AF65-F5344CB8AC3E}">
        <p14:creationId xmlns:p14="http://schemas.microsoft.com/office/powerpoint/2010/main" val="32269841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AF460-9E4B-64A1-7529-2A861F5DD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BA740-EF64-DE6C-A3A8-3F5124517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064" y="217641"/>
            <a:ext cx="10515600" cy="1257197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C00000"/>
                </a:solidFill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Tools and Resources for Art-Integrated Education</a:t>
            </a:r>
            <a:endParaRPr lang="en-IN" sz="4000" dirty="0">
              <a:solidFill>
                <a:srgbClr val="C0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CDCED-6C66-8355-CB2D-324A963214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42" y="1799303"/>
            <a:ext cx="10186219" cy="3984372"/>
          </a:xfrm>
        </p:spPr>
        <p:txBody>
          <a:bodyPr>
            <a:noAutofit/>
          </a:bodyPr>
          <a:lstStyle/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Platforms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Google Classroom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Share assignments and multimedia content.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Padlet</a:t>
            </a:r>
            <a:r>
              <a:rPr lang="en-IN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Create collaborative boards for artwork and ideas.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45447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BA4A43-2D42-DB35-C6B9-E0A626B50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FC786-B868-8DFD-DB51-97A7E19A5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064" y="217641"/>
            <a:ext cx="10515600" cy="1257197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C00000"/>
                </a:solidFill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Benefits of Art-Integrated Education for Teachers</a:t>
            </a:r>
            <a:endParaRPr lang="en-IN" sz="4000" dirty="0">
              <a:solidFill>
                <a:srgbClr val="C0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CD27CF-EDD3-52D3-6E0B-C0E60AB456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42" y="1474838"/>
            <a:ext cx="10186219" cy="4503175"/>
          </a:xfrm>
        </p:spPr>
        <p:txBody>
          <a:bodyPr>
            <a:noAutofit/>
          </a:bodyPr>
          <a:lstStyle/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Increased Creativity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Encourages teachers to think outside the box and develop innovative teaching methods.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Enhanced Student Engagement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Helps create a lively classroom atmosphere that promotes active participation.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Improved Classroom Management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Art activities can reduce disruptive </a:t>
            </a:r>
            <a:r>
              <a:rPr lang="en-IN" sz="2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behavior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and improve focus.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Professional Growth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Provides opportunities for teachers to enhance their skills and explore new teaching avenues.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Better Learning Outcomes</a:t>
            </a:r>
            <a:r>
              <a:rPr lang="en-IN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Students grasp concepts more effectively when learning is engaging and multisensory.</a:t>
            </a:r>
            <a:endParaRPr lang="en-IN" sz="2200" dirty="0"/>
          </a:p>
        </p:txBody>
      </p:sp>
    </p:spTree>
    <p:extLst>
      <p:ext uri="{BB962C8B-B14F-4D97-AF65-F5344CB8AC3E}">
        <p14:creationId xmlns:p14="http://schemas.microsoft.com/office/powerpoint/2010/main" val="28112990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2D9895-16F8-3F43-BD41-BF6ACD3D42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3C89B-648F-0DE2-09AA-42D336A4D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064" y="217641"/>
            <a:ext cx="10515600" cy="1257197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C00000"/>
                </a:solidFill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Challenges in Implementing Art-Integrated Education</a:t>
            </a:r>
            <a:endParaRPr lang="en-IN" sz="4000" dirty="0">
              <a:solidFill>
                <a:srgbClr val="C0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9BBBE7-2DA0-7929-4109-D4CA143A01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42" y="1238870"/>
            <a:ext cx="10186219" cy="4503175"/>
          </a:xfrm>
        </p:spPr>
        <p:txBody>
          <a:bodyPr>
            <a:noAutofit/>
          </a:bodyPr>
          <a:lstStyle/>
          <a:p>
            <a:pPr marL="228600" marR="0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Limited Resources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Inadequate art supplies and infrastructure.</a:t>
            </a:r>
            <a:b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Solution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Use low-cost, recyclable materials and digital resources.</a:t>
            </a:r>
          </a:p>
          <a:p>
            <a:pPr marL="228600" marR="0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Lack of Teacher Training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Teachers may lack experience in integrating art with academics.</a:t>
            </a:r>
            <a:b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Solution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Regular workshops and professional development programs.</a:t>
            </a:r>
          </a:p>
          <a:p>
            <a:pPr marL="228600" marR="0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Time Constraints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Balancing art integration with the curriculum timeline.</a:t>
            </a:r>
            <a:b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Solution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Start with small activities that align with lesson plans.</a:t>
            </a:r>
          </a:p>
          <a:p>
            <a:pPr marL="228600" marR="0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Resistance to Change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</a:pPr>
            <a:r>
              <a:rPr lang="en-IN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Traditional teaching methods may hinder adoption.</a:t>
            </a:r>
            <a:br>
              <a:rPr lang="en-IN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IN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Solution</a:t>
            </a:r>
            <a:r>
              <a:rPr lang="en-IN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Showcase successful case studies and benefits.</a:t>
            </a:r>
            <a:endParaRPr lang="en-IN" sz="2200" dirty="0"/>
          </a:p>
        </p:txBody>
      </p:sp>
    </p:spTree>
    <p:extLst>
      <p:ext uri="{BB962C8B-B14F-4D97-AF65-F5344CB8AC3E}">
        <p14:creationId xmlns:p14="http://schemas.microsoft.com/office/powerpoint/2010/main" val="21735395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6FC304-62B8-B73B-6018-C4E6139CA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1D4DD-EC5E-9A08-DF48-5DF90D9D0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064" y="217641"/>
            <a:ext cx="10515600" cy="1257197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C00000"/>
                </a:solidFill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Conclusion</a:t>
            </a:r>
            <a:endParaRPr lang="en-IN" sz="4000" dirty="0">
              <a:solidFill>
                <a:srgbClr val="C0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662FA5-BA76-750C-70D3-8272C2DBFB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42" y="1238870"/>
            <a:ext cx="10186219" cy="4503175"/>
          </a:xfrm>
        </p:spPr>
        <p:txBody>
          <a:bodyPr>
            <a:noAutofit/>
          </a:bodyPr>
          <a:lstStyle/>
          <a:p>
            <a:pPr marL="228600" marR="0" algn="just">
              <a:lnSpc>
                <a:spcPct val="150000"/>
              </a:lnSpc>
              <a:spcBef>
                <a:spcPts val="600"/>
              </a:spcBef>
              <a:spcAft>
                <a:spcPts val="300"/>
              </a:spcAft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Art-Integrated Education offers a transformative approach to teaching and learning, aligning with NEP 2020 goals of holistic development. </a:t>
            </a:r>
          </a:p>
          <a:p>
            <a:pPr marL="228600" marR="0" algn="just">
              <a:lnSpc>
                <a:spcPct val="150000"/>
              </a:lnSpc>
              <a:spcBef>
                <a:spcPts val="600"/>
              </a:spcBef>
              <a:spcAft>
                <a:spcPts val="300"/>
              </a:spcAft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By equipping teachers with the tools, strategies, and mindset to integrate art into their classrooms, we can create engaging, inclusive, and effective educational experiences. </a:t>
            </a:r>
          </a:p>
          <a:p>
            <a:pPr marL="228600" marR="0" algn="just">
              <a:lnSpc>
                <a:spcPct val="150000"/>
              </a:lnSpc>
              <a:spcBef>
                <a:spcPts val="600"/>
              </a:spcBef>
              <a:spcAft>
                <a:spcPts val="300"/>
              </a:spcAft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Implementing a structured capacity-building programme will empower teachers in government schools to harness the power of art for meaningful education.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8116945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C5E653E-03C4-3870-C3C4-73B1B24829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787" y="1595851"/>
            <a:ext cx="10543989" cy="4470651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2EC5E8F-D043-C42D-08B1-284134476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711813" cy="2181430"/>
          </a:xfrm>
        </p:spPr>
        <p:txBody>
          <a:bodyPr>
            <a:noAutofit/>
          </a:bodyPr>
          <a:lstStyle/>
          <a:p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"Every child is an artist. The problem is how to remain an artist once we grow up." </a:t>
            </a:r>
            <a:b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						– Pablo Picasso</a:t>
            </a:r>
            <a:b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2745762697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7" id="{583035D3-B34D-4E5E-99CD-DAF2779BAFC6}" vid="{0CC7B629-7521-493C-9E95-091BB450CD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Theme17</Template>
  <TotalTime>32</TotalTime>
  <Words>942</Words>
  <Application>Microsoft Office PowerPoint</Application>
  <PresentationFormat>Widescreen</PresentationFormat>
  <Paragraphs>87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Aharoni</vt:lpstr>
      <vt:lpstr>Arial</vt:lpstr>
      <vt:lpstr>Calibri</vt:lpstr>
      <vt:lpstr>Calibri Light</vt:lpstr>
      <vt:lpstr>Times New Roman</vt:lpstr>
      <vt:lpstr>Theme17</vt:lpstr>
      <vt:lpstr>PowerPoint Presentation</vt:lpstr>
      <vt:lpstr>Introduction to Art-Integrated Education</vt:lpstr>
      <vt:lpstr>Objectives of Art-Integrated Education</vt:lpstr>
      <vt:lpstr>Key Principles of Art-Integrated Education</vt:lpstr>
      <vt:lpstr>Types of Art Forms for Integration</vt:lpstr>
      <vt:lpstr>Strategies for Implementing Art-Integrated Education in the Classroom</vt:lpstr>
      <vt:lpstr>Strategies for Implementing Art-Integrated Education in the Classroom</vt:lpstr>
      <vt:lpstr>Tools and Resources for Art-Integrated Education</vt:lpstr>
      <vt:lpstr>Tools and Resources for Art-Integrated Education</vt:lpstr>
      <vt:lpstr>Tools and Resources for Art-Integrated Education</vt:lpstr>
      <vt:lpstr>Benefits of Art-Integrated Education for Teachers</vt:lpstr>
      <vt:lpstr>Challenges in Implementing Art-Integrated Education</vt:lpstr>
      <vt:lpstr>Conclusion</vt:lpstr>
      <vt:lpstr>"Every child is an artist. The problem is how to remain an artist once we grow up."         – Pablo Picasso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vijay jangra</dc:creator>
  <cp:lastModifiedBy>Language Lab</cp:lastModifiedBy>
  <cp:revision>2</cp:revision>
  <cp:lastPrinted>2024-12-28T02:22:05Z</cp:lastPrinted>
  <dcterms:created xsi:type="dcterms:W3CDTF">2024-12-08T17:08:32Z</dcterms:created>
  <dcterms:modified xsi:type="dcterms:W3CDTF">2024-12-28T02:22:10Z</dcterms:modified>
</cp:coreProperties>
</file>