
<file path=[Content_Types].xml><?xml version="1.0" encoding="utf-8"?>
<Types xmlns="http://schemas.openxmlformats.org/package/2006/content-types">
  <Default Extension="jpeg" ContentType="image/jpeg"/>
  <Default Extension="jp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media/image2.jpg" ContentType="image/jpeg"/>
  <Override PartName="/ppt/media/image3.jpg" ContentType="image/jpeg"/>
  <Override PartName="/ppt/media/image5.jpg" ContentType="image/jpeg"/>
  <Override PartName="/ppt/media/image6.jpg" ContentType="image/jpeg"/>
  <Override PartName="/ppt/media/image7.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sldIdLst>
    <p:sldId id="256" r:id="rId2"/>
    <p:sldId id="257" r:id="rId3"/>
    <p:sldId id="292" r:id="rId4"/>
    <p:sldId id="259" r:id="rId5"/>
    <p:sldId id="258" r:id="rId6"/>
    <p:sldId id="293" r:id="rId7"/>
    <p:sldId id="294" r:id="rId8"/>
    <p:sldId id="295" r:id="rId9"/>
    <p:sldId id="296" r:id="rId10"/>
    <p:sldId id="261" r:id="rId11"/>
    <p:sldId id="260" r:id="rId12"/>
    <p:sldId id="262" r:id="rId13"/>
    <p:sldId id="263" r:id="rId14"/>
    <p:sldId id="264" r:id="rId15"/>
    <p:sldId id="266" r:id="rId16"/>
    <p:sldId id="267" r:id="rId17"/>
    <p:sldId id="268" r:id="rId18"/>
    <p:sldId id="269" r:id="rId19"/>
    <p:sldId id="270" r:id="rId20"/>
    <p:sldId id="271" r:id="rId21"/>
    <p:sldId id="272" r:id="rId22"/>
    <p:sldId id="273" r:id="rId23"/>
    <p:sldId id="265" r:id="rId24"/>
    <p:sldId id="274" r:id="rId25"/>
    <p:sldId id="275" r:id="rId26"/>
    <p:sldId id="276" r:id="rId27"/>
    <p:sldId id="277" r:id="rId28"/>
    <p:sldId id="278" r:id="rId29"/>
    <p:sldId id="279" r:id="rId30"/>
    <p:sldId id="280" r:id="rId31"/>
    <p:sldId id="282" r:id="rId32"/>
    <p:sldId id="281" r:id="rId33"/>
    <p:sldId id="283" r:id="rId34"/>
    <p:sldId id="284" r:id="rId35"/>
    <p:sldId id="285" r:id="rId36"/>
    <p:sldId id="286" r:id="rId37"/>
    <p:sldId id="287" r:id="rId38"/>
    <p:sldId id="288" r:id="rId39"/>
    <p:sldId id="289" r:id="rId40"/>
    <p:sldId id="290" r:id="rId41"/>
    <p:sldId id="29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6A42-14A3-5C72-DA53-BBB1CCD843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1B288D2-9B2D-02B6-4F46-1403ADA620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Tree>
    <p:extLst>
      <p:ext uri="{BB962C8B-B14F-4D97-AF65-F5344CB8AC3E}">
        <p14:creationId xmlns:p14="http://schemas.microsoft.com/office/powerpoint/2010/main" val="644412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CAEDE-788D-D3C9-451F-334F5877519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2572899-F9CB-E164-1D84-A83262CA06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1948140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6B4144-FF1E-373F-EDA4-1A981CA085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710DA80-9EEA-D96E-0B24-566FB3ACAD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21C54BB-308B-5C7C-F0DA-9032D93898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6249F-8CC2-4359-874A-3D2958986672}" type="datetimeFigureOut">
              <a:rPr lang="en-IN" smtClean="0"/>
              <a:t>28-12-2024</a:t>
            </a:fld>
            <a:endParaRPr lang="en-IN"/>
          </a:p>
        </p:txBody>
      </p:sp>
      <p:sp>
        <p:nvSpPr>
          <p:cNvPr id="5" name="Footer Placeholder 4">
            <a:extLst>
              <a:ext uri="{FF2B5EF4-FFF2-40B4-BE49-F238E27FC236}">
                <a16:creationId xmlns:a16="http://schemas.microsoft.com/office/drawing/2014/main" id="{73B39EA7-5636-1514-3F99-DDB78EB163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FF635F8-66FC-D6A9-A226-23CBB4D04F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4B9102-C477-428B-919D-B96070E19B79}" type="slidenum">
              <a:rPr lang="en-IN" smtClean="0"/>
              <a:t>‹#›</a:t>
            </a:fld>
            <a:endParaRPr lang="en-IN"/>
          </a:p>
        </p:txBody>
      </p:sp>
    </p:spTree>
    <p:extLst>
      <p:ext uri="{BB962C8B-B14F-4D97-AF65-F5344CB8AC3E}">
        <p14:creationId xmlns:p14="http://schemas.microsoft.com/office/powerpoint/2010/main" val="4057583941"/>
      </p:ext>
    </p:extLst>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417B-510C-5178-1CEF-341C3849FD62}"/>
              </a:ext>
            </a:extLst>
          </p:cNvPr>
          <p:cNvSpPr>
            <a:spLocks noGrp="1"/>
          </p:cNvSpPr>
          <p:nvPr>
            <p:ph type="ctrTitle"/>
          </p:nvPr>
        </p:nvSpPr>
        <p:spPr>
          <a:xfrm>
            <a:off x="1524000" y="561923"/>
            <a:ext cx="9144000" cy="2387600"/>
          </a:xfrm>
        </p:spPr>
        <p:txBody>
          <a:bodyPr>
            <a:normAutofit/>
          </a:bodyPr>
          <a:lstStyle/>
          <a:p>
            <a:r>
              <a:rPr lang="en-IN" sz="5500" b="1" dirty="0">
                <a:solidFill>
                  <a:schemeClr val="bg1"/>
                </a:solidFill>
                <a:effectLst/>
                <a:latin typeface="Aharoni" panose="02010803020104030203" pitchFamily="2" charset="-79"/>
                <a:ea typeface="Calibri" panose="020F0502020204030204" pitchFamily="34" charset="0"/>
                <a:cs typeface="Aharoni" panose="02010803020104030203" pitchFamily="2" charset="-79"/>
              </a:rPr>
              <a:t>Use of ICT and E-Content in English Language Teaching (ELT)</a:t>
            </a:r>
            <a:endParaRPr lang="en-IN" sz="5500" dirty="0">
              <a:solidFill>
                <a:schemeClr val="bg1"/>
              </a:solidFill>
              <a:latin typeface="Aharoni" panose="02010803020104030203" pitchFamily="2" charset="-79"/>
              <a:cs typeface="Aharoni" panose="02010803020104030203" pitchFamily="2" charset="-79"/>
            </a:endParaRPr>
          </a:p>
        </p:txBody>
      </p:sp>
      <p:sp>
        <p:nvSpPr>
          <p:cNvPr id="3" name="Subtitle 2">
            <a:extLst>
              <a:ext uri="{FF2B5EF4-FFF2-40B4-BE49-F238E27FC236}">
                <a16:creationId xmlns:a16="http://schemas.microsoft.com/office/drawing/2014/main" id="{86CC8728-7B58-4F02-EE89-CBEF8184F29C}"/>
              </a:ext>
            </a:extLst>
          </p:cNvPr>
          <p:cNvSpPr>
            <a:spLocks noGrp="1"/>
          </p:cNvSpPr>
          <p:nvPr>
            <p:ph type="subTitle" idx="1"/>
          </p:nvPr>
        </p:nvSpPr>
        <p:spPr>
          <a:xfrm>
            <a:off x="196645" y="5417574"/>
            <a:ext cx="5899355" cy="1197078"/>
          </a:xfrm>
        </p:spPr>
        <p:txBody>
          <a:bodyPr/>
          <a:lstStyle/>
          <a:p>
            <a:pPr algn="l"/>
            <a:r>
              <a:rPr lang="en-US" b="1" dirty="0">
                <a:solidFill>
                  <a:schemeClr val="bg1"/>
                </a:solidFill>
              </a:rPr>
              <a:t>Prepared &amp; Presented By: Vijay </a:t>
            </a:r>
            <a:r>
              <a:rPr lang="en-US" b="1" dirty="0" err="1">
                <a:solidFill>
                  <a:schemeClr val="bg1"/>
                </a:solidFill>
              </a:rPr>
              <a:t>Jangra</a:t>
            </a:r>
            <a:endParaRPr lang="en-IN" b="1" dirty="0">
              <a:solidFill>
                <a:schemeClr val="bg1"/>
              </a:solidFill>
            </a:endParaRPr>
          </a:p>
        </p:txBody>
      </p:sp>
    </p:spTree>
    <p:extLst>
      <p:ext uri="{BB962C8B-B14F-4D97-AF65-F5344CB8AC3E}">
        <p14:creationId xmlns:p14="http://schemas.microsoft.com/office/powerpoint/2010/main" val="3429854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34B9C-542B-5B0B-4511-B6AD6D985AD4}"/>
              </a:ext>
            </a:extLst>
          </p:cNvPr>
          <p:cNvSpPr>
            <a:spLocks noGrp="1"/>
          </p:cNvSpPr>
          <p:nvPr>
            <p:ph type="title"/>
          </p:nvPr>
        </p:nvSpPr>
        <p:spPr/>
        <p:txBody>
          <a:bodyPr>
            <a:normAutofit/>
          </a:bodyPr>
          <a:lstStyle/>
          <a:p>
            <a:r>
              <a:rPr lang="en-IN" sz="4500" b="1" kern="100" dirty="0">
                <a:solidFill>
                  <a:schemeClr val="bg1"/>
                </a:solidFill>
                <a:effectLst/>
                <a:latin typeface="Aharoni" panose="02010803020104030203" pitchFamily="2" charset="-79"/>
                <a:ea typeface="Calibri" panose="020F0502020204030204" pitchFamily="34" charset="0"/>
                <a:cs typeface="Aharoni" panose="02010803020104030203" pitchFamily="2" charset="-79"/>
              </a:rPr>
              <a:t>Introduction</a:t>
            </a:r>
            <a:endParaRPr lang="en-IN" sz="4500" dirty="0">
              <a:solidFill>
                <a:schemeClr val="bg1"/>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4045F8C8-5CC3-8E91-616E-9FADB725ECA5}"/>
              </a:ext>
            </a:extLst>
          </p:cNvPr>
          <p:cNvSpPr>
            <a:spLocks noGrp="1"/>
          </p:cNvSpPr>
          <p:nvPr>
            <p:ph idx="1"/>
          </p:nvPr>
        </p:nvSpPr>
        <p:spPr>
          <a:xfrm>
            <a:off x="838200" y="1514168"/>
            <a:ext cx="8797413" cy="4662795"/>
          </a:xfrm>
        </p:spPr>
        <p:txBody>
          <a:bodyPr>
            <a:normAutofit/>
          </a:bodyPr>
          <a:lstStyle/>
          <a:p>
            <a:pPr algn="just"/>
            <a:r>
              <a:rPr lang="en-IN" sz="2400" dirty="0">
                <a:solidFill>
                  <a:schemeClr val="bg1"/>
                </a:solidFill>
                <a:effectLst/>
                <a:latin typeface="Times New Roman" panose="02020603050405020304" pitchFamily="18" charset="0"/>
                <a:ea typeface="Calibri" panose="020F0502020204030204" pitchFamily="34" charset="0"/>
              </a:rPr>
              <a:t>The integration of ICT (Information and Communication Technology) in English Language Teaching (ELT) is transforming learning experiences. </a:t>
            </a:r>
          </a:p>
          <a:p>
            <a:pPr algn="just"/>
            <a:endParaRPr lang="en-IN" sz="2400" dirty="0">
              <a:solidFill>
                <a:schemeClr val="bg1"/>
              </a:solidFill>
              <a:effectLst/>
              <a:latin typeface="Times New Roman" panose="02020603050405020304" pitchFamily="18" charset="0"/>
              <a:ea typeface="Calibri" panose="020F0502020204030204" pitchFamily="34" charset="0"/>
            </a:endParaRPr>
          </a:p>
          <a:p>
            <a:pPr algn="just"/>
            <a:r>
              <a:rPr lang="en-IN" sz="2400" dirty="0">
                <a:solidFill>
                  <a:schemeClr val="bg1"/>
                </a:solidFill>
                <a:effectLst/>
                <a:latin typeface="Times New Roman" panose="02020603050405020304" pitchFamily="18" charset="0"/>
                <a:ea typeface="Calibri" panose="020F0502020204030204" pitchFamily="34" charset="0"/>
              </a:rPr>
              <a:t>With the rise of digital tools and platforms, learning has become more engaging, accessible, and efficient. </a:t>
            </a:r>
          </a:p>
          <a:p>
            <a:pPr algn="just"/>
            <a:endParaRPr lang="en-IN" sz="2400" dirty="0">
              <a:solidFill>
                <a:schemeClr val="bg1"/>
              </a:solidFill>
              <a:effectLst/>
              <a:latin typeface="Times New Roman" panose="02020603050405020304" pitchFamily="18" charset="0"/>
              <a:ea typeface="Calibri" panose="020F0502020204030204" pitchFamily="34" charset="0"/>
            </a:endParaRPr>
          </a:p>
          <a:p>
            <a:pPr algn="just"/>
            <a:r>
              <a:rPr lang="en-IN" sz="2400" dirty="0">
                <a:solidFill>
                  <a:schemeClr val="bg1"/>
                </a:solidFill>
                <a:effectLst/>
                <a:latin typeface="Times New Roman" panose="02020603050405020304" pitchFamily="18" charset="0"/>
                <a:ea typeface="Calibri" panose="020F0502020204030204" pitchFamily="34" charset="0"/>
              </a:rPr>
              <a:t>Using free and widely available tools can help bridge the digital divide and empower both teachers and students. </a:t>
            </a:r>
          </a:p>
        </p:txBody>
      </p:sp>
    </p:spTree>
    <p:extLst>
      <p:ext uri="{BB962C8B-B14F-4D97-AF65-F5344CB8AC3E}">
        <p14:creationId xmlns:p14="http://schemas.microsoft.com/office/powerpoint/2010/main" val="3990466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0D00C-F0D6-2066-26E3-8D555F9022EC}"/>
              </a:ext>
            </a:extLst>
          </p:cNvPr>
          <p:cNvSpPr>
            <a:spLocks noGrp="1"/>
          </p:cNvSpPr>
          <p:nvPr>
            <p:ph type="title"/>
          </p:nvPr>
        </p:nvSpPr>
        <p:spPr>
          <a:xfrm>
            <a:off x="838200" y="365126"/>
            <a:ext cx="10515600" cy="1040888"/>
          </a:xfrm>
        </p:spPr>
        <p:txBody>
          <a:bodyPr/>
          <a:lstStyle/>
          <a:p>
            <a:r>
              <a:rPr lang="en-US" b="1" dirty="0">
                <a:solidFill>
                  <a:srgbClr val="FFFF00"/>
                </a:solidFill>
                <a:latin typeface="Aharoni" panose="02010803020104030203" pitchFamily="2" charset="-79"/>
                <a:cs typeface="Aharoni" panose="02010803020104030203" pitchFamily="2" charset="-79"/>
              </a:rPr>
              <a:t>Importance of ICT in ELT</a:t>
            </a:r>
            <a:endParaRPr lang="en-IN" dirty="0">
              <a:solidFill>
                <a:srgbClr val="FFFF00"/>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27C88CEE-42FB-E06F-4DFD-6524286788D5}"/>
              </a:ext>
            </a:extLst>
          </p:cNvPr>
          <p:cNvSpPr>
            <a:spLocks noGrp="1"/>
          </p:cNvSpPr>
          <p:nvPr>
            <p:ph idx="1"/>
          </p:nvPr>
        </p:nvSpPr>
        <p:spPr>
          <a:xfrm>
            <a:off x="619432" y="1327355"/>
            <a:ext cx="10734368" cy="4849608"/>
          </a:xfrm>
        </p:spPr>
        <p:txBody>
          <a:bodyPr>
            <a:normAutofit fontScale="92500" lnSpcReduction="10000"/>
          </a:bodyPr>
          <a:lstStyle/>
          <a:p>
            <a:pPr algn="just">
              <a:buFont typeface="+mj-lt"/>
              <a:buAutoNum type="arabicPeriod"/>
            </a:pPr>
            <a:r>
              <a:rPr lang="en-US" b="1" dirty="0">
                <a:solidFill>
                  <a:srgbClr val="FFFF00"/>
                </a:solidFill>
              </a:rPr>
              <a:t>Interactive Learning</a:t>
            </a:r>
            <a:r>
              <a:rPr lang="en-US" dirty="0">
                <a:solidFill>
                  <a:srgbClr val="FFFF00"/>
                </a:solidFill>
              </a:rPr>
              <a:t>: </a:t>
            </a:r>
            <a:r>
              <a:rPr lang="en-US" dirty="0">
                <a:solidFill>
                  <a:schemeClr val="bg1"/>
                </a:solidFill>
              </a:rPr>
              <a:t>ICT tools make English learning more engaging through multimedia (videos, audios, animations).</a:t>
            </a:r>
          </a:p>
          <a:p>
            <a:pPr algn="just">
              <a:buFont typeface="+mj-lt"/>
              <a:buAutoNum type="arabicPeriod"/>
            </a:pPr>
            <a:r>
              <a:rPr lang="en-US" b="1" dirty="0">
                <a:solidFill>
                  <a:srgbClr val="FFFF00"/>
                </a:solidFill>
              </a:rPr>
              <a:t>Accessibility</a:t>
            </a:r>
            <a:r>
              <a:rPr lang="en-US" dirty="0">
                <a:solidFill>
                  <a:srgbClr val="FFFF00"/>
                </a:solidFill>
              </a:rPr>
              <a:t>: </a:t>
            </a:r>
            <a:r>
              <a:rPr lang="en-US" dirty="0">
                <a:solidFill>
                  <a:schemeClr val="bg1"/>
                </a:solidFill>
              </a:rPr>
              <a:t>ICT allows students in rural areas to access quality resources and e-content that may not be otherwise available.</a:t>
            </a:r>
          </a:p>
          <a:p>
            <a:pPr algn="just">
              <a:buFont typeface="+mj-lt"/>
              <a:buAutoNum type="arabicPeriod"/>
            </a:pPr>
            <a:r>
              <a:rPr lang="en-US" b="1" dirty="0">
                <a:solidFill>
                  <a:srgbClr val="FFFF00"/>
                </a:solidFill>
              </a:rPr>
              <a:t>Personalized Learning</a:t>
            </a:r>
            <a:r>
              <a:rPr lang="en-US" dirty="0">
                <a:solidFill>
                  <a:srgbClr val="FFFF00"/>
                </a:solidFill>
              </a:rPr>
              <a:t>: </a:t>
            </a:r>
            <a:r>
              <a:rPr lang="en-US" dirty="0">
                <a:solidFill>
                  <a:schemeClr val="bg1"/>
                </a:solidFill>
              </a:rPr>
              <a:t>Adaptive platforms cater to different learning speeds and styles.</a:t>
            </a:r>
          </a:p>
          <a:p>
            <a:pPr algn="just">
              <a:buFont typeface="+mj-lt"/>
              <a:buAutoNum type="arabicPeriod"/>
            </a:pPr>
            <a:r>
              <a:rPr lang="en-US" b="1" dirty="0">
                <a:solidFill>
                  <a:srgbClr val="FFFF00"/>
                </a:solidFill>
              </a:rPr>
              <a:t>Language Skills Development</a:t>
            </a:r>
            <a:r>
              <a:rPr lang="en-US" dirty="0">
                <a:solidFill>
                  <a:srgbClr val="FFFF00"/>
                </a:solidFill>
              </a:rPr>
              <a:t>: </a:t>
            </a:r>
            <a:r>
              <a:rPr lang="en-US" dirty="0">
                <a:solidFill>
                  <a:schemeClr val="bg1"/>
                </a:solidFill>
              </a:rPr>
              <a:t>ICT supports all aspects of language learning—listening, speaking, reading, and writing.</a:t>
            </a:r>
          </a:p>
          <a:p>
            <a:pPr algn="just">
              <a:buFont typeface="+mj-lt"/>
              <a:buAutoNum type="arabicPeriod"/>
            </a:pPr>
            <a:r>
              <a:rPr lang="en-US" b="1" dirty="0">
                <a:solidFill>
                  <a:srgbClr val="FFFF00"/>
                </a:solidFill>
              </a:rPr>
              <a:t>Self-Paced Learning</a:t>
            </a:r>
            <a:r>
              <a:rPr lang="en-US" dirty="0">
                <a:solidFill>
                  <a:srgbClr val="FFFF00"/>
                </a:solidFill>
              </a:rPr>
              <a:t>: </a:t>
            </a:r>
            <a:r>
              <a:rPr lang="en-US" dirty="0">
                <a:solidFill>
                  <a:schemeClr val="bg1"/>
                </a:solidFill>
              </a:rPr>
              <a:t>Students can learn at their convenience using digital platforms.</a:t>
            </a:r>
          </a:p>
          <a:p>
            <a:pPr algn="just">
              <a:buFont typeface="+mj-lt"/>
              <a:buAutoNum type="arabicPeriod"/>
            </a:pPr>
            <a:r>
              <a:rPr lang="en-US" b="1" dirty="0">
                <a:solidFill>
                  <a:srgbClr val="FFFF00"/>
                </a:solidFill>
              </a:rPr>
              <a:t>Teacher Empowerment</a:t>
            </a:r>
            <a:r>
              <a:rPr lang="en-US" dirty="0">
                <a:solidFill>
                  <a:srgbClr val="FFFF00"/>
                </a:solidFill>
              </a:rPr>
              <a:t>: </a:t>
            </a:r>
            <a:r>
              <a:rPr lang="en-US" dirty="0">
                <a:solidFill>
                  <a:schemeClr val="bg1"/>
                </a:solidFill>
              </a:rPr>
              <a:t>Enhances teachers’ ability</a:t>
            </a:r>
          </a:p>
          <a:p>
            <a:pPr marL="0" indent="0" algn="just">
              <a:buNone/>
            </a:pPr>
            <a:r>
              <a:rPr lang="en-US" dirty="0">
                <a:solidFill>
                  <a:schemeClr val="bg1"/>
                </a:solidFill>
              </a:rPr>
              <a:t>    to present lessons effectively and innovatively.</a:t>
            </a:r>
          </a:p>
          <a:p>
            <a:pPr algn="just"/>
            <a:endParaRPr lang="en-IN" dirty="0">
              <a:solidFill>
                <a:schemeClr val="bg1"/>
              </a:solidFill>
            </a:endParaRPr>
          </a:p>
        </p:txBody>
      </p:sp>
    </p:spTree>
    <p:extLst>
      <p:ext uri="{BB962C8B-B14F-4D97-AF65-F5344CB8AC3E}">
        <p14:creationId xmlns:p14="http://schemas.microsoft.com/office/powerpoint/2010/main" val="48611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323EDE-DC01-89FB-1EBD-0BF4764E9930}"/>
              </a:ext>
            </a:extLst>
          </p:cNvPr>
          <p:cNvSpPr>
            <a:spLocks noGrp="1"/>
          </p:cNvSpPr>
          <p:nvPr>
            <p:ph type="ctrTitle"/>
          </p:nvPr>
        </p:nvSpPr>
        <p:spPr>
          <a:xfrm>
            <a:off x="245813" y="1161691"/>
            <a:ext cx="5073445" cy="2387600"/>
          </a:xfrm>
        </p:spPr>
        <p:txBody>
          <a:bodyPr>
            <a:normAutofit/>
          </a:bodyPr>
          <a:lstStyle/>
          <a:p>
            <a:r>
              <a:rPr lang="en-US" sz="54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t>ICT Tools &amp;</a:t>
            </a:r>
            <a:br>
              <a:rPr lang="en-US" sz="54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br>
            <a:r>
              <a:rPr lang="en-US" sz="45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t>E-Content for ELT </a:t>
            </a:r>
            <a:endParaRPr lang="en-IN" sz="4500" dirty="0">
              <a:solidFill>
                <a:srgbClr val="FFFF00"/>
              </a:solidFill>
            </a:endParaRPr>
          </a:p>
        </p:txBody>
      </p:sp>
      <p:sp>
        <p:nvSpPr>
          <p:cNvPr id="5" name="Subtitle 4">
            <a:extLst>
              <a:ext uri="{FF2B5EF4-FFF2-40B4-BE49-F238E27FC236}">
                <a16:creationId xmlns:a16="http://schemas.microsoft.com/office/drawing/2014/main" id="{4BFB474A-F7E7-817D-B826-51A9093F2DD7}"/>
              </a:ext>
            </a:extLst>
          </p:cNvPr>
          <p:cNvSpPr>
            <a:spLocks noGrp="1"/>
          </p:cNvSpPr>
          <p:nvPr>
            <p:ph type="subTitle" idx="1"/>
          </p:nvPr>
        </p:nvSpPr>
        <p:spPr>
          <a:xfrm>
            <a:off x="58998" y="4062180"/>
            <a:ext cx="5673213" cy="1655762"/>
          </a:xfrm>
        </p:spPr>
        <p:txBody>
          <a:bodyPr>
            <a:noAutofit/>
          </a:bodyPr>
          <a:lstStyle/>
          <a:p>
            <a:pPr>
              <a:spcBef>
                <a:spcPts val="0"/>
              </a:spcBef>
            </a:pPr>
            <a:r>
              <a:rPr lang="en-US" sz="4200" b="1" dirty="0">
                <a:solidFill>
                  <a:schemeClr val="bg1"/>
                </a:solidFill>
              </a:rPr>
              <a:t>Free Tools</a:t>
            </a:r>
          </a:p>
          <a:p>
            <a:pPr>
              <a:spcBef>
                <a:spcPts val="0"/>
              </a:spcBef>
            </a:pPr>
            <a:r>
              <a:rPr lang="en-US" sz="4200" b="1" dirty="0">
                <a:solidFill>
                  <a:schemeClr val="bg1"/>
                </a:solidFill>
              </a:rPr>
              <a:t>To be used in </a:t>
            </a:r>
          </a:p>
          <a:p>
            <a:pPr>
              <a:spcBef>
                <a:spcPts val="0"/>
              </a:spcBef>
            </a:pPr>
            <a:r>
              <a:rPr lang="en-US" sz="4200" b="1" dirty="0">
                <a:solidFill>
                  <a:schemeClr val="bg1"/>
                </a:solidFill>
              </a:rPr>
              <a:t>Government Schools</a:t>
            </a:r>
            <a:endParaRPr lang="en-IN" sz="4200" b="1" dirty="0">
              <a:solidFill>
                <a:schemeClr val="bg1"/>
              </a:solidFill>
            </a:endParaRPr>
          </a:p>
        </p:txBody>
      </p:sp>
    </p:spTree>
    <p:extLst>
      <p:ext uri="{BB962C8B-B14F-4D97-AF65-F5344CB8AC3E}">
        <p14:creationId xmlns:p14="http://schemas.microsoft.com/office/powerpoint/2010/main" val="3467327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DD803-BE62-3A4F-6265-64FB75B38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2DC79-E349-9172-7F19-E272A62F8683}"/>
              </a:ext>
            </a:extLst>
          </p:cNvPr>
          <p:cNvSpPr>
            <a:spLocks noGrp="1"/>
          </p:cNvSpPr>
          <p:nvPr>
            <p:ph type="title"/>
          </p:nvPr>
        </p:nvSpPr>
        <p:spPr>
          <a:xfrm>
            <a:off x="838200" y="365125"/>
            <a:ext cx="10515600" cy="1149043"/>
          </a:xfrm>
        </p:spPr>
        <p:txBody>
          <a:bodyPr>
            <a:normAutofit/>
          </a:bodyPr>
          <a:lstStyle/>
          <a:p>
            <a:r>
              <a:rPr lang="en-US" sz="45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t>Digital Platforms and E-Libraries</a:t>
            </a:r>
            <a:endParaRPr lang="en-IN" sz="4500" dirty="0">
              <a:solidFill>
                <a:srgbClr val="FFFF00"/>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5AD7D3D-FFD1-BEEB-8009-A44F1A403675}"/>
              </a:ext>
            </a:extLst>
          </p:cNvPr>
          <p:cNvSpPr>
            <a:spLocks noGrp="1"/>
          </p:cNvSpPr>
          <p:nvPr>
            <p:ph idx="1"/>
          </p:nvPr>
        </p:nvSpPr>
        <p:spPr>
          <a:xfrm>
            <a:off x="435077" y="1336432"/>
            <a:ext cx="10970342" cy="4840532"/>
          </a:xfrm>
        </p:spPr>
        <p:txBody>
          <a:bodyPr>
            <a:noAutofit/>
          </a:bodyPr>
          <a:lstStyle/>
          <a:p>
            <a:pPr algn="just">
              <a:spcBef>
                <a:spcPts val="300"/>
              </a:spcBef>
            </a:pPr>
            <a:r>
              <a:rPr lang="en-US" sz="2400" b="1" dirty="0">
                <a:solidFill>
                  <a:srgbClr val="FFFF00"/>
                </a:solidFill>
                <a:effectLst/>
                <a:latin typeface="Times New Roman" panose="02020603050405020304" pitchFamily="18" charset="0"/>
                <a:ea typeface="Calibri" panose="020F0502020204030204" pitchFamily="34" charset="0"/>
              </a:rPr>
              <a:t>Diksha Portal </a:t>
            </a:r>
            <a:r>
              <a:rPr lang="en-US" sz="2400" dirty="0">
                <a:solidFill>
                  <a:schemeClr val="bg1"/>
                </a:solidFill>
                <a:effectLst/>
                <a:latin typeface="Times New Roman" panose="02020603050405020304" pitchFamily="18" charset="0"/>
                <a:ea typeface="Calibri" panose="020F0502020204030204" pitchFamily="34" charset="0"/>
              </a:rPr>
              <a:t>(https://diksha.gov.in/)</a:t>
            </a:r>
          </a:p>
          <a:p>
            <a:pPr lvl="1" algn="just">
              <a:spcBef>
                <a:spcPts val="300"/>
              </a:spcBef>
              <a:spcAft>
                <a:spcPts val="1200"/>
              </a:spcAft>
            </a:pPr>
            <a:r>
              <a:rPr lang="en-US" dirty="0">
                <a:solidFill>
                  <a:schemeClr val="bg1"/>
                </a:solidFill>
                <a:effectLst/>
                <a:latin typeface="Times New Roman" panose="02020603050405020304" pitchFamily="18" charset="0"/>
                <a:ea typeface="Calibri" panose="020F0502020204030204" pitchFamily="34" charset="0"/>
              </a:rPr>
              <a:t>Features: Offers free e-content, lesson plans, activities, and quizzes in various subjects, including English.</a:t>
            </a:r>
          </a:p>
          <a:p>
            <a:pPr lvl="1" algn="just">
              <a:spcBef>
                <a:spcPts val="300"/>
              </a:spcBef>
              <a:spcAft>
                <a:spcPts val="1200"/>
              </a:spcAft>
            </a:pPr>
            <a:r>
              <a:rPr lang="en-US" dirty="0">
                <a:solidFill>
                  <a:schemeClr val="bg1"/>
                </a:solidFill>
                <a:effectLst/>
                <a:latin typeface="Times New Roman" panose="02020603050405020304" pitchFamily="18" charset="0"/>
                <a:ea typeface="Calibri" panose="020F0502020204030204" pitchFamily="34" charset="0"/>
              </a:rPr>
              <a:t>Use in ELT: Teachers can access digital textbooks, activities, and teaching resources to make classes interactive. Students can use it for self-learning.</a:t>
            </a:r>
          </a:p>
          <a:p>
            <a:pPr algn="just">
              <a:spcBef>
                <a:spcPts val="300"/>
              </a:spcBef>
            </a:pPr>
            <a:r>
              <a:rPr lang="en-US" sz="2400" b="1" dirty="0" err="1">
                <a:solidFill>
                  <a:srgbClr val="FFFF00"/>
                </a:solidFill>
                <a:effectLst/>
                <a:latin typeface="Times New Roman" panose="02020603050405020304" pitchFamily="18" charset="0"/>
                <a:ea typeface="Calibri" panose="020F0502020204030204" pitchFamily="34" charset="0"/>
              </a:rPr>
              <a:t>ePathshala</a:t>
            </a:r>
            <a:r>
              <a:rPr lang="en-US" sz="2400" dirty="0">
                <a:solidFill>
                  <a:schemeClr val="bg1"/>
                </a:solidFill>
                <a:effectLst/>
                <a:latin typeface="Times New Roman" panose="02020603050405020304" pitchFamily="18" charset="0"/>
                <a:ea typeface="Calibri" panose="020F0502020204030204" pitchFamily="34" charset="0"/>
              </a:rPr>
              <a:t> (https://epathshala.nic.in/)</a:t>
            </a:r>
          </a:p>
          <a:p>
            <a:pPr lvl="1" algn="just">
              <a:spcBef>
                <a:spcPts val="300"/>
              </a:spcBef>
              <a:spcAft>
                <a:spcPts val="1200"/>
              </a:spcAft>
            </a:pPr>
            <a:r>
              <a:rPr lang="en-US" sz="2000" dirty="0">
                <a:solidFill>
                  <a:schemeClr val="bg1"/>
                </a:solidFill>
                <a:effectLst/>
                <a:latin typeface="Times New Roman" panose="02020603050405020304" pitchFamily="18" charset="0"/>
                <a:ea typeface="Calibri" panose="020F0502020204030204" pitchFamily="34" charset="0"/>
              </a:rPr>
              <a:t>Features: Provides free NCERT e-books, audios, and videos.</a:t>
            </a:r>
          </a:p>
          <a:p>
            <a:pPr lvl="1" algn="just">
              <a:spcBef>
                <a:spcPts val="300"/>
              </a:spcBef>
              <a:spcAft>
                <a:spcPts val="1200"/>
              </a:spcAft>
            </a:pPr>
            <a:r>
              <a:rPr lang="en-US" sz="2000" dirty="0">
                <a:solidFill>
                  <a:schemeClr val="bg1"/>
                </a:solidFill>
                <a:effectLst/>
                <a:latin typeface="Times New Roman" panose="02020603050405020304" pitchFamily="18" charset="0"/>
                <a:ea typeface="Calibri" panose="020F0502020204030204" pitchFamily="34" charset="0"/>
              </a:rPr>
              <a:t>Use in ELT: Access to English textbooks, supplementary readers, and multimedia content to enhance reading and listening skills.</a:t>
            </a:r>
          </a:p>
          <a:p>
            <a:pPr algn="just">
              <a:spcBef>
                <a:spcPts val="300"/>
              </a:spcBef>
            </a:pPr>
            <a:r>
              <a:rPr lang="en-US" sz="2400" dirty="0">
                <a:solidFill>
                  <a:schemeClr val="bg1"/>
                </a:solidFill>
                <a:effectLst/>
                <a:latin typeface="Times New Roman" panose="02020603050405020304" pitchFamily="18" charset="0"/>
                <a:ea typeface="Calibri" panose="020F0502020204030204" pitchFamily="34" charset="0"/>
              </a:rPr>
              <a:t>NROER (National Repository of Open Educational Resources)</a:t>
            </a:r>
          </a:p>
          <a:p>
            <a:pPr lvl="1" algn="just">
              <a:spcBef>
                <a:spcPts val="300"/>
              </a:spcBef>
              <a:spcAft>
                <a:spcPts val="1200"/>
              </a:spcAft>
            </a:pPr>
            <a:r>
              <a:rPr lang="en-US" sz="2000" dirty="0">
                <a:solidFill>
                  <a:schemeClr val="bg1"/>
                </a:solidFill>
                <a:effectLst/>
                <a:latin typeface="Times New Roman" panose="02020603050405020304" pitchFamily="18" charset="0"/>
                <a:ea typeface="Calibri" panose="020F0502020204030204" pitchFamily="34" charset="0"/>
              </a:rPr>
              <a:t>Features: Offers videos, images, documents, and interactive simulations.</a:t>
            </a:r>
          </a:p>
          <a:p>
            <a:pPr lvl="1" algn="just">
              <a:spcBef>
                <a:spcPts val="0"/>
              </a:spcBef>
            </a:pPr>
            <a:r>
              <a:rPr lang="en-US" sz="2000" dirty="0">
                <a:solidFill>
                  <a:schemeClr val="bg1"/>
                </a:solidFill>
                <a:effectLst/>
                <a:latin typeface="Times New Roman" panose="02020603050405020304" pitchFamily="18" charset="0"/>
                <a:ea typeface="Calibri" panose="020F0502020204030204" pitchFamily="34" charset="0"/>
              </a:rPr>
              <a:t>Use in ELT: A rich source of content for language teachers to illustrate </a:t>
            </a:r>
          </a:p>
          <a:p>
            <a:pPr marL="457200" lvl="1" indent="0" algn="just">
              <a:spcBef>
                <a:spcPts val="300"/>
              </a:spcBef>
              <a:spcAft>
                <a:spcPts val="1200"/>
              </a:spcAft>
              <a:buNone/>
            </a:pPr>
            <a:r>
              <a:rPr lang="en-US" sz="2000" dirty="0">
                <a:solidFill>
                  <a:schemeClr val="bg1"/>
                </a:solidFill>
                <a:latin typeface="Times New Roman" panose="02020603050405020304" pitchFamily="18" charset="0"/>
                <a:ea typeface="Calibri" panose="020F0502020204030204" pitchFamily="34" charset="0"/>
              </a:rPr>
              <a:t>   </a:t>
            </a:r>
            <a:r>
              <a:rPr lang="en-US" sz="2000" dirty="0">
                <a:solidFill>
                  <a:schemeClr val="bg1"/>
                </a:solidFill>
                <a:effectLst/>
                <a:latin typeface="Times New Roman" panose="02020603050405020304" pitchFamily="18" charset="0"/>
                <a:ea typeface="Calibri" panose="020F0502020204030204" pitchFamily="34" charset="0"/>
              </a:rPr>
              <a:t>concepts with real-world examples.</a:t>
            </a:r>
            <a:endParaRPr lang="en-IN" sz="20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48648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C0A37-C929-EBF7-D975-6315755A5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598D06-4371-C64E-EDD2-FB41FBC13C9C}"/>
              </a:ext>
            </a:extLst>
          </p:cNvPr>
          <p:cNvSpPr>
            <a:spLocks noGrp="1"/>
          </p:cNvSpPr>
          <p:nvPr>
            <p:ph type="title"/>
          </p:nvPr>
        </p:nvSpPr>
        <p:spPr/>
        <p:txBody>
          <a:bodyPr>
            <a:normAutofit/>
          </a:bodyPr>
          <a:lstStyle/>
          <a:p>
            <a:r>
              <a:rPr lang="en-US" sz="45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t>Learning Management Systems (LMS)</a:t>
            </a:r>
            <a:endParaRPr lang="en-IN" sz="4500" dirty="0">
              <a:solidFill>
                <a:srgbClr val="FFFF00"/>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0605ACFC-6594-9846-9F55-E73555B1165F}"/>
              </a:ext>
            </a:extLst>
          </p:cNvPr>
          <p:cNvSpPr>
            <a:spLocks noGrp="1"/>
          </p:cNvSpPr>
          <p:nvPr>
            <p:ph idx="1"/>
          </p:nvPr>
        </p:nvSpPr>
        <p:spPr>
          <a:xfrm>
            <a:off x="435077" y="1514168"/>
            <a:ext cx="10970342" cy="4662795"/>
          </a:xfrm>
        </p:spPr>
        <p:txBody>
          <a:bodyPr>
            <a:noAutofit/>
          </a:bodyPr>
          <a:lstStyle/>
          <a:p>
            <a:pPr marL="228600" marR="0">
              <a:lnSpc>
                <a:spcPct val="107000"/>
              </a:lnSpc>
              <a:spcAft>
                <a:spcPts val="800"/>
              </a:spcAft>
            </a:pPr>
            <a:r>
              <a:rPr lang="en-IN" sz="2400" b="1" kern="100" dirty="0">
                <a:solidFill>
                  <a:srgbClr val="FFFF00"/>
                </a:solidFill>
                <a:effectLst/>
                <a:latin typeface="Times New Roman" panose="02020603050405020304" pitchFamily="18" charset="0"/>
                <a:ea typeface="Calibri" panose="020F0502020204030204" pitchFamily="34" charset="0"/>
              </a:rPr>
              <a:t>Google Classroom</a:t>
            </a:r>
            <a:endParaRPr lang="en-IN" sz="2400" kern="100" dirty="0">
              <a:solidFill>
                <a:srgbClr val="FFFF00"/>
              </a:solidFill>
              <a:effectLst/>
              <a:latin typeface="Times New Roman" panose="02020603050405020304" pitchFamily="18" charset="0"/>
              <a:ea typeface="Calibri" panose="020F0502020204030204" pitchFamily="34" charset="0"/>
            </a:endParaRP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Features</a:t>
            </a:r>
            <a:r>
              <a:rPr lang="en-IN" sz="2400" kern="100" dirty="0">
                <a:solidFill>
                  <a:schemeClr val="bg1"/>
                </a:solidFill>
                <a:effectLst/>
                <a:latin typeface="Times New Roman" panose="02020603050405020304" pitchFamily="18" charset="0"/>
                <a:ea typeface="Calibri" panose="020F0502020204030204" pitchFamily="34" charset="0"/>
              </a:rPr>
              <a:t>: Free platform for organizing assignments, sharing content, and fostering communication.</a:t>
            </a: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Use in ELT</a:t>
            </a:r>
            <a:r>
              <a:rPr lang="en-IN" sz="2400" kern="100" dirty="0">
                <a:solidFill>
                  <a:schemeClr val="bg1"/>
                </a:solidFill>
                <a:effectLst/>
                <a:latin typeface="Times New Roman" panose="02020603050405020304" pitchFamily="18" charset="0"/>
                <a:ea typeface="Calibri" panose="020F0502020204030204" pitchFamily="34" charset="0"/>
              </a:rPr>
              <a:t>: Teachers can distribute assignments, share learning materials, and provide feedback. Students can submit work and access resources anytime.</a:t>
            </a:r>
          </a:p>
          <a:p>
            <a:pPr marL="228600" marR="0">
              <a:lnSpc>
                <a:spcPct val="107000"/>
              </a:lnSpc>
              <a:spcAft>
                <a:spcPts val="800"/>
              </a:spcAft>
            </a:pPr>
            <a:r>
              <a:rPr lang="en-IN" sz="2400" b="1" kern="100" dirty="0">
                <a:solidFill>
                  <a:srgbClr val="FFFF00"/>
                </a:solidFill>
                <a:effectLst/>
                <a:latin typeface="Times New Roman" panose="02020603050405020304" pitchFamily="18" charset="0"/>
                <a:ea typeface="Calibri" panose="020F0502020204030204" pitchFamily="34" charset="0"/>
              </a:rPr>
              <a:t>Microsoft Teams of Education (Free Version)</a:t>
            </a:r>
            <a:endParaRPr lang="en-IN" sz="2400" kern="100" dirty="0">
              <a:solidFill>
                <a:srgbClr val="FFFF00"/>
              </a:solidFill>
              <a:effectLst/>
              <a:latin typeface="Times New Roman" panose="02020603050405020304" pitchFamily="18" charset="0"/>
              <a:ea typeface="Calibri" panose="020F0502020204030204" pitchFamily="34" charset="0"/>
            </a:endParaRP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Features</a:t>
            </a:r>
            <a:r>
              <a:rPr lang="en-IN" sz="2400" kern="100" dirty="0">
                <a:solidFill>
                  <a:schemeClr val="bg1"/>
                </a:solidFill>
                <a:effectLst/>
                <a:latin typeface="Times New Roman" panose="02020603050405020304" pitchFamily="18" charset="0"/>
                <a:ea typeface="Calibri" panose="020F0502020204030204" pitchFamily="34" charset="0"/>
              </a:rPr>
              <a:t>: Video conferencing, chat, assignments, and </a:t>
            </a:r>
            <a:br>
              <a:rPr lang="en-IN" sz="2400" kern="100" dirty="0">
                <a:solidFill>
                  <a:schemeClr val="bg1"/>
                </a:solidFill>
                <a:effectLst/>
                <a:latin typeface="Times New Roman" panose="02020603050405020304" pitchFamily="18" charset="0"/>
                <a:ea typeface="Calibri" panose="020F0502020204030204" pitchFamily="34" charset="0"/>
              </a:rPr>
            </a:br>
            <a:r>
              <a:rPr lang="en-IN" sz="2400" kern="100" dirty="0">
                <a:solidFill>
                  <a:schemeClr val="bg1"/>
                </a:solidFill>
                <a:effectLst/>
                <a:latin typeface="Times New Roman" panose="02020603050405020304" pitchFamily="18" charset="0"/>
                <a:ea typeface="Calibri" panose="020F0502020204030204" pitchFamily="34" charset="0"/>
              </a:rPr>
              <a:t>collaboration tools integrated with Office apps.</a:t>
            </a: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Use in ELT</a:t>
            </a:r>
            <a:r>
              <a:rPr lang="en-IN" sz="2400" kern="100" dirty="0">
                <a:solidFill>
                  <a:schemeClr val="bg1"/>
                </a:solidFill>
                <a:effectLst/>
                <a:latin typeface="Times New Roman" panose="02020603050405020304" pitchFamily="18" charset="0"/>
                <a:ea typeface="Calibri" panose="020F0502020204030204" pitchFamily="34" charset="0"/>
              </a:rPr>
              <a:t>: Ideal for virtual classrooms, group discussions, </a:t>
            </a:r>
            <a:br>
              <a:rPr lang="en-IN" sz="2400" kern="100" dirty="0">
                <a:solidFill>
                  <a:schemeClr val="bg1"/>
                </a:solidFill>
                <a:effectLst/>
                <a:latin typeface="Times New Roman" panose="02020603050405020304" pitchFamily="18" charset="0"/>
                <a:ea typeface="Calibri" panose="020F0502020204030204" pitchFamily="34" charset="0"/>
              </a:rPr>
            </a:br>
            <a:r>
              <a:rPr lang="en-IN" sz="2400" kern="100" dirty="0">
                <a:solidFill>
                  <a:schemeClr val="bg1"/>
                </a:solidFill>
                <a:effectLst/>
                <a:latin typeface="Times New Roman" panose="02020603050405020304" pitchFamily="18" charset="0"/>
                <a:ea typeface="Calibri" panose="020F0502020204030204" pitchFamily="34" charset="0"/>
              </a:rPr>
              <a:t>and remote learning activities.</a:t>
            </a:r>
          </a:p>
          <a:p>
            <a:pPr algn="just"/>
            <a:endParaRPr lang="en-IN" sz="24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1887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F38A8-763C-0B6D-215B-DC14E5FB4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94076B-B24F-1309-1297-C1A2E522259B}"/>
              </a:ext>
            </a:extLst>
          </p:cNvPr>
          <p:cNvSpPr>
            <a:spLocks noGrp="1"/>
          </p:cNvSpPr>
          <p:nvPr>
            <p:ph type="title"/>
          </p:nvPr>
        </p:nvSpPr>
        <p:spPr/>
        <p:txBody>
          <a:bodyPr>
            <a:normAutofit/>
          </a:bodyPr>
          <a:lstStyle/>
          <a:p>
            <a:r>
              <a:rPr lang="en-US" sz="45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t>Language Learning Apps</a:t>
            </a:r>
            <a:endParaRPr lang="en-IN" sz="4500" dirty="0">
              <a:solidFill>
                <a:srgbClr val="FFFF00"/>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A4B6F455-A2EA-F388-BC76-9864B0C4999A}"/>
              </a:ext>
            </a:extLst>
          </p:cNvPr>
          <p:cNvSpPr>
            <a:spLocks noGrp="1"/>
          </p:cNvSpPr>
          <p:nvPr>
            <p:ph idx="1"/>
          </p:nvPr>
        </p:nvSpPr>
        <p:spPr>
          <a:xfrm>
            <a:off x="435077" y="1514168"/>
            <a:ext cx="10970342" cy="4662795"/>
          </a:xfrm>
        </p:spPr>
        <p:txBody>
          <a:bodyPr>
            <a:noAutofit/>
          </a:bodyPr>
          <a:lstStyle/>
          <a:p>
            <a:pPr marL="0" indent="0" algn="just">
              <a:buNone/>
            </a:pPr>
            <a:r>
              <a:rPr lang="en-IN" sz="2400" b="1" dirty="0">
                <a:solidFill>
                  <a:srgbClr val="FFFF00"/>
                </a:solidFill>
                <a:effectLst/>
                <a:latin typeface="Times New Roman" panose="02020603050405020304" pitchFamily="18" charset="0"/>
                <a:ea typeface="Calibri" panose="020F0502020204030204" pitchFamily="34" charset="0"/>
              </a:rPr>
              <a:t>Duolingo</a:t>
            </a:r>
          </a:p>
          <a:p>
            <a:pPr algn="just"/>
            <a:r>
              <a:rPr lang="en-IN" sz="2400" dirty="0">
                <a:solidFill>
                  <a:schemeClr val="bg1"/>
                </a:solidFill>
                <a:effectLst/>
                <a:latin typeface="Times New Roman" panose="02020603050405020304" pitchFamily="18" charset="0"/>
                <a:ea typeface="Calibri" panose="020F0502020204030204" pitchFamily="34" charset="0"/>
              </a:rPr>
              <a:t>Features: Gamified learning experience covering vocabulary, pronunciation, and grammar.</a:t>
            </a:r>
          </a:p>
          <a:p>
            <a:pPr algn="just"/>
            <a:r>
              <a:rPr lang="en-IN" sz="2400" dirty="0">
                <a:solidFill>
                  <a:schemeClr val="bg1"/>
                </a:solidFill>
                <a:effectLst/>
                <a:latin typeface="Times New Roman" panose="02020603050405020304" pitchFamily="18" charset="0"/>
                <a:ea typeface="Calibri" panose="020F0502020204030204" pitchFamily="34" charset="0"/>
              </a:rPr>
              <a:t>Use in ELT: Encourages self-practice among students with interactive exercises.</a:t>
            </a:r>
          </a:p>
          <a:p>
            <a:pPr marL="0" indent="0" algn="just">
              <a:buNone/>
            </a:pPr>
            <a:r>
              <a:rPr lang="en-IN" sz="2400" b="1" dirty="0">
                <a:solidFill>
                  <a:srgbClr val="FFFF00"/>
                </a:solidFill>
                <a:effectLst/>
                <a:latin typeface="Times New Roman" panose="02020603050405020304" pitchFamily="18" charset="0"/>
                <a:ea typeface="Calibri" panose="020F0502020204030204" pitchFamily="34" charset="0"/>
              </a:rPr>
              <a:t>Hello English</a:t>
            </a:r>
          </a:p>
          <a:p>
            <a:pPr algn="just"/>
            <a:r>
              <a:rPr lang="en-IN" sz="2400" dirty="0">
                <a:solidFill>
                  <a:schemeClr val="bg1"/>
                </a:solidFill>
                <a:effectLst/>
                <a:latin typeface="Times New Roman" panose="02020603050405020304" pitchFamily="18" charset="0"/>
                <a:ea typeface="Calibri" panose="020F0502020204030204" pitchFamily="34" charset="0"/>
              </a:rPr>
              <a:t>Features: Interactive lessons focusing on vocabulary, reading, and conversation skills.</a:t>
            </a:r>
          </a:p>
          <a:p>
            <a:pPr algn="just"/>
            <a:r>
              <a:rPr lang="en-IN" sz="2400" dirty="0">
                <a:solidFill>
                  <a:schemeClr val="bg1"/>
                </a:solidFill>
                <a:effectLst/>
                <a:latin typeface="Times New Roman" panose="02020603050405020304" pitchFamily="18" charset="0"/>
                <a:ea typeface="Calibri" panose="020F0502020204030204" pitchFamily="34" charset="0"/>
              </a:rPr>
              <a:t>Use in ELT: Beneficial for Hindi-speaking learners in Haryana due to its bilingual support.</a:t>
            </a:r>
          </a:p>
          <a:p>
            <a:pPr marL="0" indent="0" algn="just">
              <a:buNone/>
            </a:pPr>
            <a:r>
              <a:rPr lang="en-IN" sz="2400" b="1" dirty="0">
                <a:solidFill>
                  <a:srgbClr val="FFFF00"/>
                </a:solidFill>
                <a:effectLst/>
                <a:latin typeface="Times New Roman" panose="02020603050405020304" pitchFamily="18" charset="0"/>
                <a:ea typeface="Calibri" panose="020F0502020204030204" pitchFamily="34" charset="0"/>
              </a:rPr>
              <a:t>BBC Learning English</a:t>
            </a:r>
          </a:p>
          <a:p>
            <a:pPr algn="just"/>
            <a:r>
              <a:rPr lang="en-IN" sz="2400" dirty="0">
                <a:solidFill>
                  <a:schemeClr val="bg1"/>
                </a:solidFill>
                <a:effectLst/>
                <a:latin typeface="Times New Roman" panose="02020603050405020304" pitchFamily="18" charset="0"/>
                <a:ea typeface="Calibri" panose="020F0502020204030204" pitchFamily="34" charset="0"/>
              </a:rPr>
              <a:t>Features: Free videos, podcasts, and grammar lessons.</a:t>
            </a:r>
          </a:p>
          <a:p>
            <a:pPr algn="just"/>
            <a:r>
              <a:rPr lang="en-IN" sz="2400" dirty="0">
                <a:solidFill>
                  <a:schemeClr val="bg1"/>
                </a:solidFill>
                <a:effectLst/>
                <a:latin typeface="Times New Roman" panose="02020603050405020304" pitchFamily="18" charset="0"/>
                <a:ea typeface="Calibri" panose="020F0502020204030204" pitchFamily="34" charset="0"/>
              </a:rPr>
              <a:t>Use in ELT: Ideal for improving listening and comprehension skills.</a:t>
            </a:r>
          </a:p>
        </p:txBody>
      </p:sp>
    </p:spTree>
    <p:extLst>
      <p:ext uri="{BB962C8B-B14F-4D97-AF65-F5344CB8AC3E}">
        <p14:creationId xmlns:p14="http://schemas.microsoft.com/office/powerpoint/2010/main" val="163585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60AAB-5E7D-B119-468A-8DF92FE55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12AE3-74B9-A068-50CC-FB5CCCF1E701}"/>
              </a:ext>
            </a:extLst>
          </p:cNvPr>
          <p:cNvSpPr>
            <a:spLocks noGrp="1"/>
          </p:cNvSpPr>
          <p:nvPr>
            <p:ph type="title"/>
          </p:nvPr>
        </p:nvSpPr>
        <p:spPr/>
        <p:txBody>
          <a:bodyPr>
            <a:normAutofit/>
          </a:bodyPr>
          <a:lstStyle/>
          <a:p>
            <a:r>
              <a:rPr lang="en-US" sz="45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t>Multimedia Tools</a:t>
            </a:r>
            <a:endParaRPr lang="en-IN" sz="4500" dirty="0">
              <a:solidFill>
                <a:srgbClr val="FFFF00"/>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71C07C8A-477C-07F7-8A3E-24657819877B}"/>
              </a:ext>
            </a:extLst>
          </p:cNvPr>
          <p:cNvSpPr>
            <a:spLocks noGrp="1"/>
          </p:cNvSpPr>
          <p:nvPr>
            <p:ph idx="1"/>
          </p:nvPr>
        </p:nvSpPr>
        <p:spPr>
          <a:xfrm>
            <a:off x="435077" y="1514168"/>
            <a:ext cx="10970342" cy="4662795"/>
          </a:xfrm>
        </p:spPr>
        <p:txBody>
          <a:bodyPr>
            <a:noAutofit/>
          </a:bodyPr>
          <a:lstStyle/>
          <a:p>
            <a:pPr marL="0" indent="0" algn="just">
              <a:buNone/>
            </a:pPr>
            <a:r>
              <a:rPr lang="en-US" sz="2400" b="1" dirty="0">
                <a:solidFill>
                  <a:srgbClr val="FFFF00"/>
                </a:solidFill>
                <a:effectLst/>
                <a:latin typeface="Times New Roman" panose="02020603050405020304" pitchFamily="18" charset="0"/>
                <a:ea typeface="Calibri" panose="020F0502020204030204" pitchFamily="34" charset="0"/>
              </a:rPr>
              <a:t>YouTube Channels</a:t>
            </a:r>
          </a:p>
          <a:p>
            <a:pPr marL="0" indent="0" algn="just">
              <a:buNone/>
            </a:pPr>
            <a:r>
              <a:rPr lang="en-US" sz="2400" dirty="0">
                <a:solidFill>
                  <a:schemeClr val="bg1"/>
                </a:solidFill>
                <a:effectLst/>
                <a:latin typeface="Times New Roman" panose="02020603050405020304" pitchFamily="18" charset="0"/>
                <a:ea typeface="Calibri" panose="020F0502020204030204" pitchFamily="34" charset="0"/>
              </a:rPr>
              <a:t>Examples:</a:t>
            </a:r>
          </a:p>
          <a:p>
            <a:pPr algn="just"/>
            <a:r>
              <a:rPr lang="en-US" sz="2400" dirty="0">
                <a:solidFill>
                  <a:schemeClr val="bg1"/>
                </a:solidFill>
                <a:effectLst/>
                <a:latin typeface="Times New Roman" panose="02020603050405020304" pitchFamily="18" charset="0"/>
                <a:ea typeface="Calibri" panose="020F0502020204030204" pitchFamily="34" charset="0"/>
              </a:rPr>
              <a:t>‘Learn English with Let’s Talk’: Focuses on conversation skills and grammar.</a:t>
            </a:r>
          </a:p>
          <a:p>
            <a:pPr algn="just"/>
            <a:r>
              <a:rPr lang="en-US" sz="2400" dirty="0">
                <a:solidFill>
                  <a:schemeClr val="bg1"/>
                </a:solidFill>
                <a:effectLst/>
                <a:latin typeface="Times New Roman" panose="02020603050405020304" pitchFamily="18" charset="0"/>
                <a:ea typeface="Calibri" panose="020F0502020204030204" pitchFamily="34" charset="0"/>
              </a:rPr>
              <a:t>‘British Council Learn English’: Provides structured lessons and activities.</a:t>
            </a:r>
          </a:p>
          <a:p>
            <a:pPr algn="just"/>
            <a:r>
              <a:rPr lang="en-US" sz="2400" dirty="0">
                <a:solidFill>
                  <a:schemeClr val="bg1"/>
                </a:solidFill>
                <a:effectLst/>
                <a:latin typeface="Times New Roman" panose="02020603050405020304" pitchFamily="18" charset="0"/>
                <a:ea typeface="Calibri" panose="020F0502020204030204" pitchFamily="34" charset="0"/>
              </a:rPr>
              <a:t>Use in ELT: Visual and auditory content makes learning engaging and helps with pronunciation.</a:t>
            </a:r>
          </a:p>
          <a:p>
            <a:pPr marL="0" indent="0" algn="just">
              <a:buNone/>
            </a:pPr>
            <a:r>
              <a:rPr lang="en-US" sz="2400" b="1" dirty="0">
                <a:solidFill>
                  <a:srgbClr val="FFFF00"/>
                </a:solidFill>
                <a:effectLst/>
                <a:latin typeface="Times New Roman" panose="02020603050405020304" pitchFamily="18" charset="0"/>
                <a:ea typeface="Calibri" panose="020F0502020204030204" pitchFamily="34" charset="0"/>
              </a:rPr>
              <a:t>Canva for Education</a:t>
            </a:r>
          </a:p>
          <a:p>
            <a:pPr algn="just"/>
            <a:r>
              <a:rPr lang="en-US" sz="2400" dirty="0">
                <a:solidFill>
                  <a:schemeClr val="bg1"/>
                </a:solidFill>
                <a:effectLst/>
                <a:latin typeface="Times New Roman" panose="02020603050405020304" pitchFamily="18" charset="0"/>
                <a:ea typeface="Calibri" panose="020F0502020204030204" pitchFamily="34" charset="0"/>
              </a:rPr>
              <a:t>Features: Free design tool for creating presentations, posters, and infographics.</a:t>
            </a:r>
          </a:p>
          <a:p>
            <a:pPr algn="just"/>
            <a:r>
              <a:rPr lang="en-US" sz="2400" dirty="0">
                <a:solidFill>
                  <a:schemeClr val="bg1"/>
                </a:solidFill>
                <a:effectLst/>
                <a:latin typeface="Times New Roman" panose="02020603050405020304" pitchFamily="18" charset="0"/>
                <a:ea typeface="Calibri" panose="020F0502020204030204" pitchFamily="34" charset="0"/>
              </a:rPr>
              <a:t>Use in ELT: Teachers and students can create visual aids to </a:t>
            </a:r>
          </a:p>
          <a:p>
            <a:pPr marL="0" indent="0" algn="just">
              <a:buNone/>
            </a:pPr>
            <a:r>
              <a:rPr lang="en-US" sz="2400" dirty="0">
                <a:solidFill>
                  <a:schemeClr val="bg1"/>
                </a:solidFill>
                <a:effectLst/>
                <a:latin typeface="Times New Roman" panose="02020603050405020304" pitchFamily="18" charset="0"/>
                <a:ea typeface="Calibri" panose="020F0502020204030204" pitchFamily="34" charset="0"/>
              </a:rPr>
              <a:t>   support vocabulary learning, grammar, and storytelling.</a:t>
            </a:r>
            <a:endParaRPr lang="en-IN" sz="24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743309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4F8A8-5AA6-D382-4B37-73F3545A3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8E803-88D7-A09B-0E2F-A4F08F80DADC}"/>
              </a:ext>
            </a:extLst>
          </p:cNvPr>
          <p:cNvSpPr>
            <a:spLocks noGrp="1"/>
          </p:cNvSpPr>
          <p:nvPr>
            <p:ph type="title"/>
          </p:nvPr>
        </p:nvSpPr>
        <p:spPr/>
        <p:txBody>
          <a:bodyPr>
            <a:normAutofit/>
          </a:bodyPr>
          <a:lstStyle/>
          <a:p>
            <a:r>
              <a:rPr lang="en-US" sz="4500" b="1" kern="100" dirty="0">
                <a:solidFill>
                  <a:srgbClr val="FFFF00"/>
                </a:solidFill>
                <a:effectLst/>
                <a:latin typeface="Aharoni" panose="02010803020104030203" pitchFamily="2" charset="-79"/>
                <a:ea typeface="Calibri" panose="020F0502020204030204" pitchFamily="34" charset="0"/>
                <a:cs typeface="Aharoni" panose="02010803020104030203" pitchFamily="2" charset="-79"/>
              </a:rPr>
              <a:t>Audio Tools</a:t>
            </a:r>
            <a:endParaRPr lang="en-IN" sz="4500" dirty="0">
              <a:solidFill>
                <a:srgbClr val="FFFF00"/>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8A436D31-EE5A-89E0-8540-FD162DA980CD}"/>
              </a:ext>
            </a:extLst>
          </p:cNvPr>
          <p:cNvSpPr>
            <a:spLocks noGrp="1"/>
          </p:cNvSpPr>
          <p:nvPr>
            <p:ph idx="1"/>
          </p:nvPr>
        </p:nvSpPr>
        <p:spPr>
          <a:xfrm>
            <a:off x="435077" y="1514168"/>
            <a:ext cx="10970342" cy="4662795"/>
          </a:xfrm>
        </p:spPr>
        <p:txBody>
          <a:bodyPr>
            <a:noAutofit/>
          </a:bodyPr>
          <a:lstStyle/>
          <a:p>
            <a:pPr marL="0" indent="0" algn="just">
              <a:buNone/>
            </a:pPr>
            <a:r>
              <a:rPr lang="en-US" sz="2400" b="1" dirty="0">
                <a:solidFill>
                  <a:srgbClr val="FFFF00"/>
                </a:solidFill>
                <a:effectLst/>
                <a:latin typeface="Times New Roman" panose="02020603050405020304" pitchFamily="18" charset="0"/>
                <a:ea typeface="Calibri" panose="020F0502020204030204" pitchFamily="34" charset="0"/>
              </a:rPr>
              <a:t>Audacity</a:t>
            </a:r>
          </a:p>
          <a:p>
            <a:pPr marL="0" indent="0" algn="just">
              <a:buNone/>
            </a:pPr>
            <a:r>
              <a:rPr lang="en-US" sz="2400" dirty="0">
                <a:solidFill>
                  <a:schemeClr val="bg1"/>
                </a:solidFill>
                <a:effectLst/>
                <a:latin typeface="Times New Roman" panose="02020603050405020304" pitchFamily="18" charset="0"/>
                <a:ea typeface="Calibri" panose="020F0502020204030204" pitchFamily="34" charset="0"/>
              </a:rPr>
              <a:t>Examples:</a:t>
            </a:r>
          </a:p>
          <a:p>
            <a:pPr algn="just"/>
            <a:r>
              <a:rPr lang="en-US" sz="2400" dirty="0">
                <a:solidFill>
                  <a:schemeClr val="bg1"/>
                </a:solidFill>
                <a:effectLst/>
                <a:latin typeface="Times New Roman" panose="02020603050405020304" pitchFamily="18" charset="0"/>
                <a:ea typeface="Calibri" panose="020F0502020204030204" pitchFamily="34" charset="0"/>
              </a:rPr>
              <a:t>Features: Free audio recording and editing software.</a:t>
            </a:r>
          </a:p>
          <a:p>
            <a:pPr algn="just"/>
            <a:r>
              <a:rPr lang="en-US" sz="2400" dirty="0">
                <a:solidFill>
                  <a:schemeClr val="bg1"/>
                </a:solidFill>
                <a:effectLst/>
                <a:latin typeface="Times New Roman" panose="02020603050405020304" pitchFamily="18" charset="0"/>
                <a:ea typeface="Calibri" panose="020F0502020204030204" pitchFamily="34" charset="0"/>
              </a:rPr>
              <a:t>Use in ELT: Helps students record their speech, practice pronunciation, and improve speaking skills.</a:t>
            </a:r>
          </a:p>
          <a:p>
            <a:pPr marL="0" indent="0" algn="just">
              <a:buNone/>
            </a:pPr>
            <a:r>
              <a:rPr lang="en-US" sz="2400" b="1" dirty="0">
                <a:solidFill>
                  <a:srgbClr val="FFFF00"/>
                </a:solidFill>
                <a:effectLst/>
                <a:latin typeface="Times New Roman" panose="02020603050405020304" pitchFamily="18" charset="0"/>
                <a:ea typeface="Calibri" panose="020F0502020204030204" pitchFamily="34" charset="0"/>
              </a:rPr>
              <a:t>Podcasts</a:t>
            </a:r>
          </a:p>
          <a:p>
            <a:pPr marL="0" indent="0" algn="just">
              <a:buNone/>
            </a:pPr>
            <a:r>
              <a:rPr lang="en-US" sz="2400" dirty="0">
                <a:solidFill>
                  <a:schemeClr val="bg1"/>
                </a:solidFill>
                <a:effectLst/>
                <a:latin typeface="Times New Roman" panose="02020603050405020304" pitchFamily="18" charset="0"/>
                <a:ea typeface="Calibri" panose="020F0502020204030204" pitchFamily="34" charset="0"/>
              </a:rPr>
              <a:t>Examples: </a:t>
            </a:r>
          </a:p>
          <a:p>
            <a:pPr algn="just"/>
            <a:r>
              <a:rPr lang="en-US" sz="2400" dirty="0">
                <a:solidFill>
                  <a:schemeClr val="bg1"/>
                </a:solidFill>
                <a:effectLst/>
                <a:latin typeface="Times New Roman" panose="02020603050405020304" pitchFamily="18" charset="0"/>
                <a:ea typeface="Calibri" panose="020F0502020204030204" pitchFamily="34" charset="0"/>
              </a:rPr>
              <a:t>‘ESL Pod’</a:t>
            </a:r>
          </a:p>
          <a:p>
            <a:pPr algn="just"/>
            <a:r>
              <a:rPr lang="en-US" sz="2400" dirty="0">
                <a:solidFill>
                  <a:schemeClr val="bg1"/>
                </a:solidFill>
                <a:effectLst/>
                <a:latin typeface="Times New Roman" panose="02020603050405020304" pitchFamily="18" charset="0"/>
                <a:ea typeface="Calibri" panose="020F0502020204030204" pitchFamily="34" charset="0"/>
              </a:rPr>
              <a:t>‘The English We Speak’ (BBC)</a:t>
            </a:r>
          </a:p>
          <a:p>
            <a:pPr algn="just"/>
            <a:r>
              <a:rPr lang="en-US" sz="2400" dirty="0">
                <a:solidFill>
                  <a:schemeClr val="bg1"/>
                </a:solidFill>
                <a:effectLst/>
                <a:latin typeface="Times New Roman" panose="02020603050405020304" pitchFamily="18" charset="0"/>
                <a:ea typeface="Calibri" panose="020F0502020204030204" pitchFamily="34" charset="0"/>
              </a:rPr>
              <a:t>Use in ELT: Improves listening comprehension and exposes </a:t>
            </a:r>
          </a:p>
          <a:p>
            <a:pPr marL="0" indent="0" algn="just">
              <a:buNone/>
            </a:pPr>
            <a:r>
              <a:rPr lang="en-US" sz="2400">
                <a:solidFill>
                  <a:schemeClr val="bg1"/>
                </a:solidFill>
                <a:latin typeface="Times New Roman" panose="02020603050405020304" pitchFamily="18" charset="0"/>
                <a:ea typeface="Calibri" panose="020F0502020204030204" pitchFamily="34" charset="0"/>
              </a:rPr>
              <a:t>   </a:t>
            </a:r>
            <a:r>
              <a:rPr lang="en-US" sz="2400">
                <a:solidFill>
                  <a:schemeClr val="bg1"/>
                </a:solidFill>
                <a:effectLst/>
                <a:latin typeface="Times New Roman" panose="02020603050405020304" pitchFamily="18" charset="0"/>
                <a:ea typeface="Calibri" panose="020F0502020204030204" pitchFamily="34" charset="0"/>
              </a:rPr>
              <a:t>students </a:t>
            </a:r>
            <a:r>
              <a:rPr lang="en-US" sz="2400" dirty="0">
                <a:solidFill>
                  <a:schemeClr val="bg1"/>
                </a:solidFill>
                <a:effectLst/>
                <a:latin typeface="Times New Roman" panose="02020603050405020304" pitchFamily="18" charset="0"/>
                <a:ea typeface="Calibri" panose="020F0502020204030204" pitchFamily="34" charset="0"/>
              </a:rPr>
              <a:t>to different accents and conversational contexts.</a:t>
            </a:r>
            <a:endParaRPr lang="en-IN" sz="24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28500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C3791001-8624-D65E-088B-6859C37AF7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BD57EF7-698D-C638-3A11-FACFB47B5B98}"/>
              </a:ext>
            </a:extLst>
          </p:cNvPr>
          <p:cNvSpPr>
            <a:spLocks noGrp="1"/>
          </p:cNvSpPr>
          <p:nvPr>
            <p:ph type="ctrTitle"/>
          </p:nvPr>
        </p:nvSpPr>
        <p:spPr>
          <a:xfrm>
            <a:off x="1465014" y="1417330"/>
            <a:ext cx="6892406" cy="2387600"/>
          </a:xfrm>
        </p:spPr>
        <p:txBody>
          <a:bodyPr>
            <a:normAutofit/>
          </a:bodyPr>
          <a:lstStyle/>
          <a:p>
            <a:r>
              <a:rPr lang="en-US" sz="5400" b="1" kern="100"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Aharoni" panose="02010803020104030203" pitchFamily="2" charset="-79"/>
                <a:ea typeface="Calibri" panose="020F0502020204030204" pitchFamily="34" charset="0"/>
                <a:cs typeface="Aharoni" panose="02010803020104030203" pitchFamily="2" charset="-79"/>
              </a:rPr>
              <a:t>Productivity Tools</a:t>
            </a:r>
            <a:endParaRPr lang="en-IN" sz="4500" b="1" dirty="0">
              <a:ln w="9525">
                <a:solidFill>
                  <a:schemeClr val="bg1"/>
                </a:solidFill>
                <a:prstDash val="solid"/>
              </a:ln>
              <a:solidFill>
                <a:srgbClr val="7030A0"/>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93082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9483E-3F80-96C5-61C1-CFD04DB6A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D191D-A385-FB4A-C009-5AD9A9E713BF}"/>
              </a:ext>
            </a:extLst>
          </p:cNvPr>
          <p:cNvSpPr>
            <a:spLocks noGrp="1"/>
          </p:cNvSpPr>
          <p:nvPr>
            <p:ph type="title"/>
          </p:nvPr>
        </p:nvSpPr>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Google Suite (Docs, Sheets, Slides)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8CFC390E-1823-DE10-A5B0-85D6AF2103AB}"/>
              </a:ext>
            </a:extLst>
          </p:cNvPr>
          <p:cNvSpPr>
            <a:spLocks noGrp="1"/>
          </p:cNvSpPr>
          <p:nvPr>
            <p:ph idx="1"/>
          </p:nvPr>
        </p:nvSpPr>
        <p:spPr>
          <a:xfrm>
            <a:off x="435077" y="1681312"/>
            <a:ext cx="10970342" cy="4662795"/>
          </a:xfrm>
        </p:spPr>
        <p:txBody>
          <a:bodyPr>
            <a:noAutofit/>
          </a:bodyPr>
          <a:lstStyle/>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Features</a:t>
            </a:r>
            <a:r>
              <a:rPr lang="en-IN" sz="2400" kern="100" dirty="0">
                <a:solidFill>
                  <a:schemeClr val="bg1"/>
                </a:solidFill>
                <a:effectLst/>
                <a:latin typeface="Times New Roman" panose="02020603050405020304" pitchFamily="18" charset="0"/>
                <a:ea typeface="Calibri" panose="020F0502020204030204" pitchFamily="34" charset="0"/>
              </a:rPr>
              <a:t>: Free cloud-based tools for creating documents, spreadsheets, and presentations.</a:t>
            </a: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Use in ELT</a:t>
            </a:r>
            <a:r>
              <a:rPr lang="en-IN" sz="2400" kern="100" dirty="0">
                <a:solidFill>
                  <a:schemeClr val="bg1"/>
                </a:solidFill>
                <a:effectLst/>
                <a:latin typeface="Times New Roman" panose="02020603050405020304" pitchFamily="18" charset="0"/>
                <a:ea typeface="Calibri" panose="020F0502020204030204" pitchFamily="34" charset="0"/>
              </a:rPr>
              <a:t>:</a:t>
            </a:r>
          </a:p>
          <a:p>
            <a:pPr marL="11430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Google Docs</a:t>
            </a:r>
            <a:r>
              <a:rPr lang="en-IN" sz="2400" kern="100" dirty="0">
                <a:solidFill>
                  <a:schemeClr val="bg1"/>
                </a:solidFill>
                <a:effectLst/>
                <a:latin typeface="Times New Roman" panose="02020603050405020304" pitchFamily="18" charset="0"/>
                <a:ea typeface="Calibri" panose="020F0502020204030204" pitchFamily="34" charset="0"/>
              </a:rPr>
              <a:t>: Collaborative writing assignments, essays, and grammar exercises.</a:t>
            </a:r>
          </a:p>
          <a:p>
            <a:pPr marL="11430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Google Sheets</a:t>
            </a:r>
            <a:r>
              <a:rPr lang="en-IN" sz="2400" kern="100" dirty="0">
                <a:solidFill>
                  <a:schemeClr val="bg1"/>
                </a:solidFill>
                <a:effectLst/>
                <a:latin typeface="Times New Roman" panose="02020603050405020304" pitchFamily="18" charset="0"/>
                <a:ea typeface="Calibri" panose="020F0502020204030204" pitchFamily="34" charset="0"/>
              </a:rPr>
              <a:t>: Vocabulary lists, quiz results tracking, and student progress charts.</a:t>
            </a:r>
          </a:p>
          <a:p>
            <a:pPr marL="11430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Google Slides</a:t>
            </a:r>
            <a:r>
              <a:rPr lang="en-IN" sz="2400" kern="100" dirty="0">
                <a:solidFill>
                  <a:schemeClr val="bg1"/>
                </a:solidFill>
                <a:effectLst/>
                <a:latin typeface="Times New Roman" panose="02020603050405020304" pitchFamily="18" charset="0"/>
                <a:ea typeface="Calibri" panose="020F0502020204030204" pitchFamily="34" charset="0"/>
              </a:rPr>
              <a:t>: Interactive presentations to teach </a:t>
            </a:r>
            <a:br>
              <a:rPr lang="en-IN" sz="2400" kern="100" dirty="0">
                <a:solidFill>
                  <a:schemeClr val="bg1"/>
                </a:solidFill>
                <a:effectLst/>
                <a:latin typeface="Times New Roman" panose="02020603050405020304" pitchFamily="18" charset="0"/>
                <a:ea typeface="Calibri" panose="020F0502020204030204" pitchFamily="34" charset="0"/>
              </a:rPr>
            </a:br>
            <a:r>
              <a:rPr lang="en-IN" sz="2400" kern="100" dirty="0">
                <a:solidFill>
                  <a:schemeClr val="bg1"/>
                </a:solidFill>
                <a:effectLst/>
                <a:latin typeface="Times New Roman" panose="02020603050405020304" pitchFamily="18" charset="0"/>
                <a:ea typeface="Calibri" panose="020F0502020204030204" pitchFamily="34" charset="0"/>
              </a:rPr>
              <a:t>grammar, literature, and vocabulary.</a:t>
            </a:r>
          </a:p>
          <a:p>
            <a:pPr algn="just"/>
            <a:endParaRPr lang="en-IN" sz="24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15640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BE643-5F85-6F80-BD24-AAED9BC96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21355-A595-432C-3C0A-D3EB9E75272E}"/>
              </a:ext>
            </a:extLst>
          </p:cNvPr>
          <p:cNvSpPr>
            <a:spLocks noGrp="1"/>
          </p:cNvSpPr>
          <p:nvPr>
            <p:ph type="title"/>
          </p:nvPr>
        </p:nvSpPr>
        <p:spPr/>
        <p:txBody>
          <a:bodyPr>
            <a:normAutofit fontScale="90000"/>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Microsoft Office Online : For Education</a:t>
            </a:r>
            <a:b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br>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(Free Version)</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FF71BA03-6F92-5151-C4C9-91C23D0421AB}"/>
              </a:ext>
            </a:extLst>
          </p:cNvPr>
          <p:cNvSpPr>
            <a:spLocks noGrp="1"/>
          </p:cNvSpPr>
          <p:nvPr>
            <p:ph idx="1"/>
          </p:nvPr>
        </p:nvSpPr>
        <p:spPr>
          <a:xfrm>
            <a:off x="435077" y="1681312"/>
            <a:ext cx="10970342" cy="4662795"/>
          </a:xfrm>
        </p:spPr>
        <p:txBody>
          <a:bodyPr>
            <a:noAutofit/>
          </a:bodyPr>
          <a:lstStyle/>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Features</a:t>
            </a:r>
            <a:r>
              <a:rPr lang="en-IN" kern="100" dirty="0">
                <a:solidFill>
                  <a:schemeClr val="bg1"/>
                </a:solidFill>
                <a:effectLst/>
                <a:latin typeface="Times New Roman" panose="02020603050405020304" pitchFamily="18" charset="0"/>
                <a:ea typeface="Calibri" panose="020F0502020204030204" pitchFamily="34" charset="0"/>
              </a:rPr>
              <a:t>: Free versions of Word, Excel, and PowerPoint accessible via the cloud.</a:t>
            </a:r>
          </a:p>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Use in ELT</a:t>
            </a:r>
            <a:r>
              <a:rPr lang="en-IN" kern="100" dirty="0">
                <a:solidFill>
                  <a:schemeClr val="bg1"/>
                </a:solidFill>
                <a:effectLst/>
                <a:latin typeface="Times New Roman" panose="02020603050405020304" pitchFamily="18" charset="0"/>
                <a:ea typeface="Calibri" panose="020F0502020204030204" pitchFamily="34" charset="0"/>
              </a:rPr>
              <a:t>: Enables students and teachers to create, edit, and share documents, presentations, and worksheets.</a:t>
            </a:r>
          </a:p>
          <a:p>
            <a:pPr marL="685800" marR="0" algn="just">
              <a:lnSpc>
                <a:spcPct val="107000"/>
              </a:lnSpc>
              <a:spcAft>
                <a:spcPts val="800"/>
              </a:spcAft>
            </a:pPr>
            <a:r>
              <a:rPr lang="en-IN" kern="100" dirty="0">
                <a:solidFill>
                  <a:schemeClr val="bg1"/>
                </a:solidFill>
                <a:latin typeface="Times New Roman" panose="02020603050405020304" pitchFamily="18" charset="0"/>
                <a:ea typeface="Calibri" panose="020F0502020204030204" pitchFamily="34" charset="0"/>
              </a:rPr>
              <a:t>MS Forms: Enables teachers to create Quiz, Online Tests, Survey etc. and provide instant results to the students. </a:t>
            </a:r>
          </a:p>
          <a:p>
            <a:pPr marL="685800" marR="0">
              <a:lnSpc>
                <a:spcPct val="107000"/>
              </a:lnSpc>
              <a:spcAft>
                <a:spcPts val="800"/>
              </a:spcAft>
            </a:pPr>
            <a:r>
              <a:rPr lang="en-IN" kern="100" dirty="0">
                <a:solidFill>
                  <a:schemeClr val="bg1"/>
                </a:solidFill>
                <a:latin typeface="Times New Roman" panose="02020603050405020304" pitchFamily="18" charset="0"/>
                <a:ea typeface="Calibri" panose="020F0502020204030204" pitchFamily="34" charset="0"/>
              </a:rPr>
              <a:t>MS Teams: MS Teams is a part of MS Office that </a:t>
            </a:r>
            <a:br>
              <a:rPr lang="en-IN" kern="100" dirty="0">
                <a:solidFill>
                  <a:schemeClr val="bg1"/>
                </a:solidFill>
                <a:latin typeface="Times New Roman" panose="02020603050405020304" pitchFamily="18" charset="0"/>
                <a:ea typeface="Calibri" panose="020F0502020204030204" pitchFamily="34" charset="0"/>
              </a:rPr>
            </a:br>
            <a:r>
              <a:rPr lang="en-IN" kern="100" dirty="0">
                <a:solidFill>
                  <a:schemeClr val="bg1"/>
                </a:solidFill>
                <a:latin typeface="Times New Roman" panose="02020603050405020304" pitchFamily="18" charset="0"/>
                <a:ea typeface="Calibri" panose="020F0502020204030204" pitchFamily="34" charset="0"/>
              </a:rPr>
              <a:t>enables teachers and students to work collaboratively.</a:t>
            </a:r>
            <a:endParaRPr lang="en-IN" kern="100" dirty="0">
              <a:solidFill>
                <a:schemeClr val="bg1"/>
              </a:solidFill>
              <a:effectLst/>
              <a:latin typeface="Times New Roman" panose="02020603050405020304" pitchFamily="18" charset="0"/>
              <a:ea typeface="Calibri" panose="020F0502020204030204" pitchFamily="34" charset="0"/>
            </a:endParaRPr>
          </a:p>
          <a:p>
            <a:pPr algn="just"/>
            <a:endParaRPr lang="en-IN"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023165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62C67-06F1-F5C3-7476-AEFA36D90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B324F-39A3-9D08-4425-2AC469671C67}"/>
              </a:ext>
            </a:extLst>
          </p:cNvPr>
          <p:cNvSpPr>
            <a:spLocks noGrp="1"/>
          </p:cNvSpPr>
          <p:nvPr>
            <p:ph type="title"/>
          </p:nvPr>
        </p:nvSpPr>
        <p:spPr/>
        <p:txBody>
          <a:bodyPr>
            <a:normAutofit fontScale="90000"/>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Microsoft Office Online : For Education</a:t>
            </a:r>
            <a:b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br>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(Free Version)</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EDE4C7EE-2CC6-0FC4-A877-410E28180B54}"/>
              </a:ext>
            </a:extLst>
          </p:cNvPr>
          <p:cNvSpPr>
            <a:spLocks noGrp="1"/>
          </p:cNvSpPr>
          <p:nvPr>
            <p:ph idx="1"/>
          </p:nvPr>
        </p:nvSpPr>
        <p:spPr>
          <a:xfrm>
            <a:off x="435077" y="1681312"/>
            <a:ext cx="10970342" cy="4662795"/>
          </a:xfrm>
        </p:spPr>
        <p:txBody>
          <a:bodyPr>
            <a:noAutofit/>
          </a:bodyPr>
          <a:lstStyle/>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Features</a:t>
            </a:r>
            <a:r>
              <a:rPr lang="en-IN" kern="100" dirty="0">
                <a:solidFill>
                  <a:schemeClr val="bg1"/>
                </a:solidFill>
                <a:effectLst/>
                <a:latin typeface="Times New Roman" panose="02020603050405020304" pitchFamily="18" charset="0"/>
                <a:ea typeface="Calibri" panose="020F0502020204030204" pitchFamily="34" charset="0"/>
              </a:rPr>
              <a:t>: Free versions of Word, Excel, and PowerPoint accessible via the cloud.</a:t>
            </a:r>
          </a:p>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Use in ELT</a:t>
            </a:r>
            <a:r>
              <a:rPr lang="en-IN" kern="100" dirty="0">
                <a:solidFill>
                  <a:schemeClr val="bg1"/>
                </a:solidFill>
                <a:effectLst/>
                <a:latin typeface="Times New Roman" panose="02020603050405020304" pitchFamily="18" charset="0"/>
                <a:ea typeface="Calibri" panose="020F0502020204030204" pitchFamily="34" charset="0"/>
              </a:rPr>
              <a:t>: Enables students and teachers to create, edit, and share documents, presentations, and worksheets.</a:t>
            </a:r>
          </a:p>
          <a:p>
            <a:pPr marL="685800" marR="0" algn="just">
              <a:lnSpc>
                <a:spcPct val="107000"/>
              </a:lnSpc>
              <a:spcAft>
                <a:spcPts val="800"/>
              </a:spcAft>
            </a:pPr>
            <a:r>
              <a:rPr lang="en-IN" kern="100" dirty="0">
                <a:solidFill>
                  <a:schemeClr val="bg1"/>
                </a:solidFill>
                <a:latin typeface="Times New Roman" panose="02020603050405020304" pitchFamily="18" charset="0"/>
                <a:ea typeface="Calibri" panose="020F0502020204030204" pitchFamily="34" charset="0"/>
              </a:rPr>
              <a:t>MS Forms: Enables teachers to create Quiz, Online Tests, Survey etc. and provide instant results to the students. </a:t>
            </a:r>
          </a:p>
          <a:p>
            <a:pPr marL="685800" marR="0">
              <a:lnSpc>
                <a:spcPct val="107000"/>
              </a:lnSpc>
              <a:spcAft>
                <a:spcPts val="800"/>
              </a:spcAft>
            </a:pPr>
            <a:r>
              <a:rPr lang="en-IN" kern="100" dirty="0">
                <a:solidFill>
                  <a:schemeClr val="bg1"/>
                </a:solidFill>
                <a:latin typeface="Times New Roman" panose="02020603050405020304" pitchFamily="18" charset="0"/>
                <a:ea typeface="Calibri" panose="020F0502020204030204" pitchFamily="34" charset="0"/>
              </a:rPr>
              <a:t>MS Teams: MS Teams is a part of MS Office that </a:t>
            </a:r>
            <a:br>
              <a:rPr lang="en-IN" kern="100" dirty="0">
                <a:solidFill>
                  <a:schemeClr val="bg1"/>
                </a:solidFill>
                <a:latin typeface="Times New Roman" panose="02020603050405020304" pitchFamily="18" charset="0"/>
                <a:ea typeface="Calibri" panose="020F0502020204030204" pitchFamily="34" charset="0"/>
              </a:rPr>
            </a:br>
            <a:r>
              <a:rPr lang="en-IN" kern="100" dirty="0">
                <a:solidFill>
                  <a:schemeClr val="bg1"/>
                </a:solidFill>
                <a:latin typeface="Times New Roman" panose="02020603050405020304" pitchFamily="18" charset="0"/>
                <a:ea typeface="Calibri" panose="020F0502020204030204" pitchFamily="34" charset="0"/>
              </a:rPr>
              <a:t>enables teachers and students to work collaboratively.</a:t>
            </a:r>
            <a:endParaRPr lang="en-IN" kern="100" dirty="0">
              <a:solidFill>
                <a:schemeClr val="bg1"/>
              </a:solidFill>
              <a:effectLst/>
              <a:latin typeface="Times New Roman" panose="02020603050405020304" pitchFamily="18" charset="0"/>
              <a:ea typeface="Calibri" panose="020F0502020204030204" pitchFamily="34" charset="0"/>
            </a:endParaRPr>
          </a:p>
          <a:p>
            <a:pPr algn="just"/>
            <a:endParaRPr lang="en-IN"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13065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a:extLst>
            <a:ext uri="{FF2B5EF4-FFF2-40B4-BE49-F238E27FC236}">
              <a16:creationId xmlns:a16="http://schemas.microsoft.com/office/drawing/2014/main" id="{8307D3C7-E91F-B163-FF22-009F1569C4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BFE098-6D0B-0497-1C13-4178BF71EE61}"/>
              </a:ext>
            </a:extLst>
          </p:cNvPr>
          <p:cNvSpPr>
            <a:spLocks noGrp="1"/>
          </p:cNvSpPr>
          <p:nvPr>
            <p:ph type="ctrTitle"/>
          </p:nvPr>
        </p:nvSpPr>
        <p:spPr>
          <a:xfrm>
            <a:off x="7374193" y="1543665"/>
            <a:ext cx="4660491" cy="3431458"/>
          </a:xfrm>
        </p:spPr>
        <p:txBody>
          <a:bodyPr>
            <a:normAutofit/>
          </a:bodyPr>
          <a:lstStyle/>
          <a:p>
            <a:r>
              <a:rPr lang="en-US" sz="5400" b="1" kern="100" dirty="0">
                <a:ln w="9525">
                  <a:solidFill>
                    <a:srgbClr val="002060"/>
                  </a:solidFill>
                  <a:prstDash val="solid"/>
                </a:ln>
                <a:solidFill>
                  <a:schemeClr val="bg1"/>
                </a:solidFill>
                <a:effectLst>
                  <a:outerShdw blurRad="12700" dist="38100" dir="2700000" algn="tl" rotWithShape="0">
                    <a:schemeClr val="bg1">
                      <a:lumMod val="50000"/>
                    </a:schemeClr>
                  </a:outerShdw>
                </a:effectLst>
                <a:latin typeface="Aharoni" panose="02010803020104030203" pitchFamily="2" charset="-79"/>
                <a:ea typeface="Calibri" panose="020F0502020204030204" pitchFamily="34" charset="0"/>
                <a:cs typeface="Aharoni" panose="02010803020104030203" pitchFamily="2" charset="-79"/>
              </a:rPr>
              <a:t>Video and Multimedia</a:t>
            </a:r>
            <a:br>
              <a:rPr lang="en-US" sz="5400" b="1" kern="100" dirty="0">
                <a:ln w="9525">
                  <a:solidFill>
                    <a:srgbClr val="002060"/>
                  </a:solidFill>
                  <a:prstDash val="solid"/>
                </a:ln>
                <a:solidFill>
                  <a:schemeClr val="bg1"/>
                </a:solidFill>
                <a:effectLst>
                  <a:outerShdw blurRad="12700" dist="38100" dir="2700000" algn="tl" rotWithShape="0">
                    <a:schemeClr val="bg1">
                      <a:lumMod val="50000"/>
                    </a:schemeClr>
                  </a:outerShdw>
                </a:effectLst>
                <a:latin typeface="Aharoni" panose="02010803020104030203" pitchFamily="2" charset="-79"/>
                <a:ea typeface="Calibri" panose="020F0502020204030204" pitchFamily="34" charset="0"/>
                <a:cs typeface="Aharoni" panose="02010803020104030203" pitchFamily="2" charset="-79"/>
              </a:rPr>
            </a:br>
            <a:r>
              <a:rPr lang="en-US" sz="5400" b="1" kern="100" dirty="0">
                <a:ln w="9525">
                  <a:solidFill>
                    <a:srgbClr val="002060"/>
                  </a:solidFill>
                  <a:prstDash val="solid"/>
                </a:ln>
                <a:solidFill>
                  <a:schemeClr val="bg1"/>
                </a:solidFill>
                <a:effectLst>
                  <a:outerShdw blurRad="12700" dist="38100" dir="2700000" algn="tl" rotWithShape="0">
                    <a:schemeClr val="bg1">
                      <a:lumMod val="50000"/>
                    </a:schemeClr>
                  </a:outerShdw>
                </a:effectLst>
                <a:latin typeface="Aharoni" panose="02010803020104030203" pitchFamily="2" charset="-79"/>
                <a:ea typeface="Calibri" panose="020F0502020204030204" pitchFamily="34" charset="0"/>
                <a:cs typeface="Aharoni" panose="02010803020104030203" pitchFamily="2" charset="-79"/>
              </a:rPr>
              <a:t>Content</a:t>
            </a:r>
            <a:endParaRPr lang="en-IN" sz="4500" b="1" dirty="0">
              <a:ln w="9525">
                <a:solidFill>
                  <a:srgbClr val="002060"/>
                </a:solidFill>
                <a:prstDash val="solid"/>
              </a:ln>
              <a:solidFill>
                <a:schemeClr val="bg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527418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A35F8-FBA5-F163-31E6-7BD9F5D38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E0E9C-9AD0-820C-4962-366549570E9B}"/>
              </a:ext>
            </a:extLst>
          </p:cNvPr>
          <p:cNvSpPr>
            <a:spLocks noGrp="1"/>
          </p:cNvSpPr>
          <p:nvPr>
            <p:ph type="title"/>
          </p:nvPr>
        </p:nvSpPr>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Developing a YouTube Channel</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B5ACD119-6014-F9A7-F5BB-C60505DA3B5A}"/>
              </a:ext>
            </a:extLst>
          </p:cNvPr>
          <p:cNvSpPr>
            <a:spLocks noGrp="1"/>
          </p:cNvSpPr>
          <p:nvPr>
            <p:ph idx="1"/>
          </p:nvPr>
        </p:nvSpPr>
        <p:spPr>
          <a:xfrm>
            <a:off x="90947" y="1681312"/>
            <a:ext cx="10970342" cy="4662795"/>
          </a:xfrm>
        </p:spPr>
        <p:txBody>
          <a:bodyPr>
            <a:noAutofit/>
          </a:bodyPr>
          <a:lstStyle/>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Features</a:t>
            </a:r>
            <a:r>
              <a:rPr lang="en-IN" kern="100" dirty="0">
                <a:solidFill>
                  <a:schemeClr val="bg1"/>
                </a:solidFill>
                <a:effectLst/>
                <a:latin typeface="Times New Roman" panose="02020603050405020304" pitchFamily="18" charset="0"/>
                <a:ea typeface="Calibri" panose="020F0502020204030204" pitchFamily="34" charset="0"/>
              </a:rPr>
              <a:t>: Free platform for uploading and sharing video lessons.</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Use in ELT</a:t>
            </a:r>
            <a:r>
              <a:rPr lang="en-IN" kern="100" dirty="0">
                <a:solidFill>
                  <a:schemeClr val="bg1"/>
                </a:solidFill>
                <a:effectLst/>
                <a:latin typeface="Times New Roman" panose="02020603050405020304" pitchFamily="18" charset="0"/>
                <a:ea typeface="Calibri" panose="020F0502020204030204" pitchFamily="34" charset="0"/>
              </a:rPr>
              <a:t>:</a:t>
            </a:r>
          </a:p>
          <a:p>
            <a:pPr marL="1143000" marR="0">
              <a:lnSpc>
                <a:spcPct val="107000"/>
              </a:lnSpc>
              <a:spcAft>
                <a:spcPts val="800"/>
              </a:spcAft>
            </a:pPr>
            <a:r>
              <a:rPr lang="en-IN" kern="100" dirty="0">
                <a:solidFill>
                  <a:schemeClr val="bg1"/>
                </a:solidFill>
                <a:effectLst/>
                <a:latin typeface="Times New Roman" panose="02020603050405020304" pitchFamily="18" charset="0"/>
                <a:ea typeface="Calibri" panose="020F0502020204030204" pitchFamily="34" charset="0"/>
              </a:rPr>
              <a:t>Teachers can upload recorded lessons on grammar, literature, and language skills.</a:t>
            </a:r>
          </a:p>
          <a:p>
            <a:pPr marL="1143000" marR="0">
              <a:lnSpc>
                <a:spcPct val="107000"/>
              </a:lnSpc>
              <a:spcAft>
                <a:spcPts val="800"/>
              </a:spcAft>
            </a:pPr>
            <a:r>
              <a:rPr lang="en-IN" kern="100" dirty="0">
                <a:solidFill>
                  <a:schemeClr val="bg1"/>
                </a:solidFill>
                <a:effectLst/>
                <a:latin typeface="Times New Roman" panose="02020603050405020304" pitchFamily="18" charset="0"/>
                <a:ea typeface="Calibri" panose="020F0502020204030204" pitchFamily="34" charset="0"/>
              </a:rPr>
              <a:t>Students can create videos for presentations, storytelling, and language projects.</a:t>
            </a:r>
          </a:p>
          <a:p>
            <a:pPr marL="1143000" marR="0">
              <a:lnSpc>
                <a:spcPct val="107000"/>
              </a:lnSpc>
              <a:spcAft>
                <a:spcPts val="800"/>
              </a:spcAft>
            </a:pPr>
            <a:r>
              <a:rPr lang="en-IN" dirty="0">
                <a:solidFill>
                  <a:schemeClr val="bg1"/>
                </a:solidFill>
                <a:effectLst/>
                <a:latin typeface="Times New Roman" panose="02020603050405020304" pitchFamily="18" charset="0"/>
                <a:ea typeface="Calibri" panose="020F0502020204030204" pitchFamily="34" charset="0"/>
              </a:rPr>
              <a:t>Provides a repository of lessons accessible anytime</a:t>
            </a:r>
            <a:br>
              <a:rPr lang="en-IN" dirty="0">
                <a:solidFill>
                  <a:schemeClr val="bg1"/>
                </a:solidFill>
                <a:effectLst/>
                <a:latin typeface="Times New Roman" panose="02020603050405020304" pitchFamily="18" charset="0"/>
                <a:ea typeface="Calibri" panose="020F0502020204030204" pitchFamily="34" charset="0"/>
              </a:rPr>
            </a:br>
            <a:r>
              <a:rPr lang="en-IN" dirty="0">
                <a:solidFill>
                  <a:schemeClr val="bg1"/>
                </a:solidFill>
                <a:effectLst/>
                <a:latin typeface="Times New Roman" panose="02020603050405020304" pitchFamily="18" charset="0"/>
                <a:ea typeface="Calibri" panose="020F0502020204030204" pitchFamily="34" charset="0"/>
              </a:rPr>
              <a:t>for revision and self-learning.</a:t>
            </a:r>
          </a:p>
        </p:txBody>
      </p:sp>
    </p:spTree>
    <p:extLst>
      <p:ext uri="{BB962C8B-B14F-4D97-AF65-F5344CB8AC3E}">
        <p14:creationId xmlns:p14="http://schemas.microsoft.com/office/powerpoint/2010/main" val="4096526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9BC35-CDF7-6BE5-8D7B-D6BB3323D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5F964-2F4E-22BA-9C7D-DB2D26098186}"/>
              </a:ext>
            </a:extLst>
          </p:cNvPr>
          <p:cNvSpPr>
            <a:spLocks noGrp="1"/>
          </p:cNvSpPr>
          <p:nvPr>
            <p:ph type="title"/>
          </p:nvPr>
        </p:nvSpPr>
        <p:spPr>
          <a:xfrm>
            <a:off x="838199" y="356580"/>
            <a:ext cx="10783529" cy="921158"/>
          </a:xfrm>
        </p:spPr>
        <p:txBody>
          <a:bodyPr>
            <a:normAutofit fontScale="90000"/>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Social Media for ELT and School Promotion</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2D472A11-0FDD-D622-031B-820A740475DE}"/>
              </a:ext>
            </a:extLst>
          </p:cNvPr>
          <p:cNvSpPr>
            <a:spLocks noGrp="1"/>
          </p:cNvSpPr>
          <p:nvPr>
            <p:ph idx="1"/>
          </p:nvPr>
        </p:nvSpPr>
        <p:spPr>
          <a:xfrm>
            <a:off x="90946" y="1081548"/>
            <a:ext cx="11530781" cy="4997088"/>
          </a:xfrm>
        </p:spPr>
        <p:txBody>
          <a:bodyPr>
            <a:noAutofit/>
          </a:bodyPr>
          <a:lstStyle/>
          <a:p>
            <a:pPr marL="685800" marR="0">
              <a:lnSpc>
                <a:spcPct val="107000"/>
              </a:lnSpc>
              <a:spcBef>
                <a:spcPts val="600"/>
              </a:spcBef>
              <a:spcAft>
                <a:spcPts val="600"/>
              </a:spcAft>
            </a:pPr>
            <a:r>
              <a:rPr lang="en-IN" b="1" kern="100" dirty="0">
                <a:solidFill>
                  <a:schemeClr val="bg1"/>
                </a:solidFill>
                <a:effectLst/>
                <a:latin typeface="Times New Roman" panose="02020603050405020304" pitchFamily="18" charset="0"/>
                <a:ea typeface="Calibri" panose="020F0502020204030204" pitchFamily="34" charset="0"/>
              </a:rPr>
              <a:t>Platforms</a:t>
            </a:r>
            <a:r>
              <a:rPr lang="en-IN" kern="100" dirty="0">
                <a:solidFill>
                  <a:schemeClr val="bg1"/>
                </a:solidFill>
                <a:effectLst/>
                <a:latin typeface="Times New Roman" panose="02020603050405020304" pitchFamily="18" charset="0"/>
                <a:ea typeface="Calibri" panose="020F0502020204030204" pitchFamily="34" charset="0"/>
              </a:rPr>
              <a:t>:</a:t>
            </a:r>
          </a:p>
          <a:p>
            <a:pPr marL="1143000" marR="0">
              <a:lnSpc>
                <a:spcPct val="107000"/>
              </a:lnSpc>
              <a:spcBef>
                <a:spcPts val="600"/>
              </a:spcBef>
              <a:spcAft>
                <a:spcPts val="600"/>
              </a:spcAft>
            </a:pPr>
            <a:r>
              <a:rPr lang="en-IN" b="1" kern="100" dirty="0">
                <a:solidFill>
                  <a:schemeClr val="bg1"/>
                </a:solidFill>
                <a:effectLst/>
                <a:latin typeface="Times New Roman" panose="02020603050405020304" pitchFamily="18" charset="0"/>
                <a:ea typeface="Calibri" panose="020F0502020204030204" pitchFamily="34" charset="0"/>
              </a:rPr>
              <a:t>Facebook Page</a:t>
            </a:r>
            <a:r>
              <a:rPr lang="en-IN" kern="100" dirty="0">
                <a:solidFill>
                  <a:schemeClr val="bg1"/>
                </a:solidFill>
                <a:effectLst/>
                <a:latin typeface="Times New Roman" panose="02020603050405020304" pitchFamily="18" charset="0"/>
                <a:ea typeface="Calibri" panose="020F0502020204030204" pitchFamily="34" charset="0"/>
              </a:rPr>
              <a:t>: Share school activities, student achievements, and live events.</a:t>
            </a:r>
          </a:p>
          <a:p>
            <a:pPr marL="1143000" marR="0">
              <a:lnSpc>
                <a:spcPct val="107000"/>
              </a:lnSpc>
              <a:spcBef>
                <a:spcPts val="600"/>
              </a:spcBef>
              <a:spcAft>
                <a:spcPts val="600"/>
              </a:spcAft>
            </a:pPr>
            <a:r>
              <a:rPr lang="en-IN" b="1" kern="100" dirty="0">
                <a:solidFill>
                  <a:schemeClr val="bg1"/>
                </a:solidFill>
                <a:effectLst/>
                <a:latin typeface="Times New Roman" panose="02020603050405020304" pitchFamily="18" charset="0"/>
                <a:ea typeface="Calibri" panose="020F0502020204030204" pitchFamily="34" charset="0"/>
              </a:rPr>
              <a:t>Blogger</a:t>
            </a:r>
            <a:r>
              <a:rPr lang="en-IN" kern="100" dirty="0">
                <a:solidFill>
                  <a:schemeClr val="bg1"/>
                </a:solidFill>
                <a:effectLst/>
                <a:latin typeface="Times New Roman" panose="02020603050405020304" pitchFamily="18" charset="0"/>
                <a:ea typeface="Calibri" panose="020F0502020204030204" pitchFamily="34" charset="0"/>
              </a:rPr>
              <a:t>: Create a school blog to share articles, essays, and updates.</a:t>
            </a:r>
          </a:p>
          <a:p>
            <a:pPr marL="685800" marR="0">
              <a:lnSpc>
                <a:spcPct val="107000"/>
              </a:lnSpc>
              <a:spcBef>
                <a:spcPts val="600"/>
              </a:spcBef>
              <a:spcAft>
                <a:spcPts val="600"/>
              </a:spcAft>
            </a:pPr>
            <a:r>
              <a:rPr lang="en-IN" b="1" kern="100" dirty="0">
                <a:solidFill>
                  <a:schemeClr val="bg1"/>
                </a:solidFill>
                <a:effectLst/>
                <a:latin typeface="Times New Roman" panose="02020603050405020304" pitchFamily="18" charset="0"/>
                <a:ea typeface="Calibri" panose="020F0502020204030204" pitchFamily="34" charset="0"/>
              </a:rPr>
              <a:t>Use in ELT</a:t>
            </a:r>
            <a:r>
              <a:rPr lang="en-IN" kern="100" dirty="0">
                <a:solidFill>
                  <a:schemeClr val="bg1"/>
                </a:solidFill>
                <a:effectLst/>
                <a:latin typeface="Times New Roman" panose="02020603050405020304" pitchFamily="18" charset="0"/>
                <a:ea typeface="Calibri" panose="020F0502020204030204" pitchFamily="34" charset="0"/>
              </a:rPr>
              <a:t>:</a:t>
            </a:r>
          </a:p>
          <a:p>
            <a:pPr marL="1143000" marR="0">
              <a:lnSpc>
                <a:spcPct val="107000"/>
              </a:lnSpc>
              <a:spcBef>
                <a:spcPts val="600"/>
              </a:spcBef>
              <a:spcAft>
                <a:spcPts val="600"/>
              </a:spcAft>
            </a:pPr>
            <a:r>
              <a:rPr lang="en-IN" kern="100" dirty="0">
                <a:solidFill>
                  <a:schemeClr val="bg1"/>
                </a:solidFill>
                <a:effectLst/>
                <a:latin typeface="Times New Roman" panose="02020603050405020304" pitchFamily="18" charset="0"/>
                <a:ea typeface="Calibri" panose="020F0502020204030204" pitchFamily="34" charset="0"/>
              </a:rPr>
              <a:t>Promote student projects, essays, and creative writing.</a:t>
            </a:r>
          </a:p>
          <a:p>
            <a:pPr marL="1143000" marR="0">
              <a:lnSpc>
                <a:spcPct val="107000"/>
              </a:lnSpc>
              <a:spcBef>
                <a:spcPts val="600"/>
              </a:spcBef>
              <a:spcAft>
                <a:spcPts val="600"/>
              </a:spcAft>
            </a:pPr>
            <a:r>
              <a:rPr lang="en-IN" kern="100" dirty="0">
                <a:solidFill>
                  <a:schemeClr val="bg1"/>
                </a:solidFill>
                <a:effectLst/>
                <a:latin typeface="Times New Roman" panose="02020603050405020304" pitchFamily="18" charset="0"/>
                <a:ea typeface="Calibri" panose="020F0502020204030204" pitchFamily="34" charset="0"/>
              </a:rPr>
              <a:t>Encourage students to write blog posts and engage </a:t>
            </a:r>
            <a:br>
              <a:rPr lang="en-IN" kern="100" dirty="0">
                <a:solidFill>
                  <a:schemeClr val="bg1"/>
                </a:solidFill>
                <a:effectLst/>
                <a:latin typeface="Times New Roman" panose="02020603050405020304" pitchFamily="18" charset="0"/>
                <a:ea typeface="Calibri" panose="020F0502020204030204" pitchFamily="34" charset="0"/>
              </a:rPr>
            </a:br>
            <a:r>
              <a:rPr lang="en-IN" kern="100" dirty="0">
                <a:solidFill>
                  <a:schemeClr val="bg1"/>
                </a:solidFill>
                <a:effectLst/>
                <a:latin typeface="Times New Roman" panose="02020603050405020304" pitchFamily="18" charset="0"/>
                <a:ea typeface="Calibri" panose="020F0502020204030204" pitchFamily="34" charset="0"/>
              </a:rPr>
              <a:t>with a wider audience.</a:t>
            </a:r>
          </a:p>
          <a:p>
            <a:pPr marL="1143000" marR="0">
              <a:lnSpc>
                <a:spcPct val="107000"/>
              </a:lnSpc>
              <a:spcBef>
                <a:spcPts val="600"/>
              </a:spcBef>
              <a:spcAft>
                <a:spcPts val="600"/>
              </a:spcAft>
            </a:pPr>
            <a:r>
              <a:rPr lang="en-IN" dirty="0">
                <a:solidFill>
                  <a:schemeClr val="bg1"/>
                </a:solidFill>
                <a:effectLst/>
                <a:latin typeface="Times New Roman" panose="02020603050405020304" pitchFamily="18" charset="0"/>
                <a:ea typeface="Calibri" panose="020F0502020204030204" pitchFamily="34" charset="0"/>
              </a:rPr>
              <a:t>Foster a sense of community and showcase the </a:t>
            </a:r>
            <a:br>
              <a:rPr lang="en-IN" dirty="0">
                <a:solidFill>
                  <a:schemeClr val="bg1"/>
                </a:solidFill>
                <a:effectLst/>
                <a:latin typeface="Times New Roman" panose="02020603050405020304" pitchFamily="18" charset="0"/>
                <a:ea typeface="Calibri" panose="020F0502020204030204" pitchFamily="34" charset="0"/>
              </a:rPr>
            </a:br>
            <a:r>
              <a:rPr lang="en-IN" dirty="0">
                <a:solidFill>
                  <a:schemeClr val="bg1"/>
                </a:solidFill>
                <a:effectLst/>
                <a:latin typeface="Times New Roman" panose="02020603050405020304" pitchFamily="18" charset="0"/>
                <a:ea typeface="Calibri" panose="020F0502020204030204" pitchFamily="34" charset="0"/>
              </a:rPr>
              <a:t>school’s progress and innovations.</a:t>
            </a:r>
          </a:p>
        </p:txBody>
      </p:sp>
    </p:spTree>
    <p:extLst>
      <p:ext uri="{BB962C8B-B14F-4D97-AF65-F5344CB8AC3E}">
        <p14:creationId xmlns:p14="http://schemas.microsoft.com/office/powerpoint/2010/main" val="3873050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0C429-833A-296D-892E-C590A8D02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8EC904-6346-EF2B-390B-37953A61462A}"/>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Collaborative Tools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734CE42C-B153-3D56-13A0-9A3DFB27ACCE}"/>
              </a:ext>
            </a:extLst>
          </p:cNvPr>
          <p:cNvSpPr>
            <a:spLocks noGrp="1"/>
          </p:cNvSpPr>
          <p:nvPr>
            <p:ph idx="1"/>
          </p:nvPr>
        </p:nvSpPr>
        <p:spPr>
          <a:xfrm>
            <a:off x="412955" y="1081548"/>
            <a:ext cx="11208772" cy="4997088"/>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Google </a:t>
            </a:r>
            <a:r>
              <a:rPr lang="en-IN" b="1" kern="100" dirty="0" err="1">
                <a:solidFill>
                  <a:schemeClr val="bg1"/>
                </a:solidFill>
                <a:effectLst/>
                <a:latin typeface="Times New Roman" panose="02020603050405020304" pitchFamily="18" charset="0"/>
                <a:ea typeface="Calibri" panose="020F0502020204030204" pitchFamily="34" charset="0"/>
              </a:rPr>
              <a:t>Jamboard</a:t>
            </a:r>
            <a:endParaRPr lang="en-IN" kern="100" dirty="0">
              <a:solidFill>
                <a:schemeClr val="bg1"/>
              </a:solidFill>
              <a:effectLst/>
              <a:latin typeface="Times New Roman" panose="02020603050405020304" pitchFamily="18" charset="0"/>
              <a:ea typeface="Calibri" panose="020F0502020204030204" pitchFamily="34" charset="0"/>
            </a:endParaRP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Features</a:t>
            </a:r>
            <a:r>
              <a:rPr lang="en-IN" kern="100" dirty="0">
                <a:solidFill>
                  <a:schemeClr val="bg1"/>
                </a:solidFill>
                <a:effectLst/>
                <a:latin typeface="Times New Roman" panose="02020603050405020304" pitchFamily="18" charset="0"/>
                <a:ea typeface="Calibri" panose="020F0502020204030204" pitchFamily="34" charset="0"/>
              </a:rPr>
              <a:t>: Digital whiteboard for collaborative brainstorming and visual learning.</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Use in ELT</a:t>
            </a:r>
            <a:r>
              <a:rPr lang="en-IN" kern="100" dirty="0">
                <a:solidFill>
                  <a:schemeClr val="bg1"/>
                </a:solidFill>
                <a:effectLst/>
                <a:latin typeface="Times New Roman" panose="02020603050405020304" pitchFamily="18" charset="0"/>
                <a:ea typeface="Calibri" panose="020F0502020204030204" pitchFamily="34" charset="0"/>
              </a:rPr>
              <a:t>: Students can brainstorm ideas, create mind maps, and participate in collaborative language exercises.</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Padlet</a:t>
            </a:r>
            <a:endParaRPr lang="en-IN" kern="100" dirty="0">
              <a:solidFill>
                <a:schemeClr val="bg1"/>
              </a:solidFill>
              <a:effectLst/>
              <a:latin typeface="Times New Roman" panose="02020603050405020304" pitchFamily="18" charset="0"/>
              <a:ea typeface="Calibri" panose="020F0502020204030204" pitchFamily="34" charset="0"/>
            </a:endParaRP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Features</a:t>
            </a:r>
            <a:r>
              <a:rPr lang="en-IN" kern="100" dirty="0">
                <a:solidFill>
                  <a:schemeClr val="bg1"/>
                </a:solidFill>
                <a:effectLst/>
                <a:latin typeface="Times New Roman" panose="02020603050405020304" pitchFamily="18" charset="0"/>
                <a:ea typeface="Calibri" panose="020F0502020204030204" pitchFamily="34" charset="0"/>
              </a:rPr>
              <a:t>: Online board for posting text, images, and videos collaboratively.</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Use in ELT</a:t>
            </a:r>
            <a:r>
              <a:rPr lang="en-IN" kern="100" dirty="0">
                <a:solidFill>
                  <a:schemeClr val="bg1"/>
                </a:solidFill>
                <a:effectLst/>
                <a:latin typeface="Times New Roman" panose="02020603050405020304" pitchFamily="18" charset="0"/>
                <a:ea typeface="Calibri" panose="020F0502020204030204" pitchFamily="34" charset="0"/>
              </a:rPr>
              <a:t>: Great for group projects, writing exercises, </a:t>
            </a:r>
            <a:br>
              <a:rPr lang="en-IN" kern="100" dirty="0">
                <a:solidFill>
                  <a:schemeClr val="bg1"/>
                </a:solidFill>
                <a:effectLst/>
                <a:latin typeface="Times New Roman" panose="02020603050405020304" pitchFamily="18" charset="0"/>
                <a:ea typeface="Calibri" panose="020F0502020204030204" pitchFamily="34" charset="0"/>
              </a:rPr>
            </a:br>
            <a:r>
              <a:rPr lang="en-IN" kern="100" dirty="0">
                <a:solidFill>
                  <a:schemeClr val="bg1"/>
                </a:solidFill>
                <a:effectLst/>
                <a:latin typeface="Times New Roman" panose="02020603050405020304" pitchFamily="18" charset="0"/>
                <a:ea typeface="Calibri" panose="020F0502020204030204" pitchFamily="34" charset="0"/>
              </a:rPr>
              <a:t>and sharing ideas.</a:t>
            </a:r>
          </a:p>
          <a:p>
            <a:pPr marL="685800" marR="0">
              <a:lnSpc>
                <a:spcPct val="107000"/>
              </a:lnSpc>
              <a:spcBef>
                <a:spcPts val="600"/>
              </a:spcBef>
              <a:spcAft>
                <a:spcPts val="600"/>
              </a:spcAft>
            </a:pPr>
            <a:endParaRPr lang="en-IN"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85103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45ED9-1779-8194-CF8D-567626480A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4FBFF-3D17-0D7F-B130-32D9CF8FF8F6}"/>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Communication and Feedback Tools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FCB6795F-6F18-8949-DF77-372788BC054B}"/>
              </a:ext>
            </a:extLst>
          </p:cNvPr>
          <p:cNvSpPr>
            <a:spLocks noGrp="1"/>
          </p:cNvSpPr>
          <p:nvPr>
            <p:ph idx="1"/>
          </p:nvPr>
        </p:nvSpPr>
        <p:spPr>
          <a:xfrm>
            <a:off x="412955" y="1425673"/>
            <a:ext cx="11208772" cy="4997088"/>
          </a:xfrm>
        </p:spPr>
        <p:txBody>
          <a:bodyPr>
            <a:noAutofit/>
          </a:bodyPr>
          <a:lstStyle/>
          <a:p>
            <a:pPr marL="2286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Google Meet</a:t>
            </a:r>
            <a:endParaRPr lang="en-IN" sz="2400" kern="100" dirty="0">
              <a:solidFill>
                <a:schemeClr val="bg1"/>
              </a:solidFill>
              <a:effectLst/>
              <a:latin typeface="Times New Roman" panose="02020603050405020304" pitchFamily="18" charset="0"/>
              <a:ea typeface="Calibri" panose="020F0502020204030204" pitchFamily="34" charset="0"/>
            </a:endParaRP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Features</a:t>
            </a:r>
            <a:r>
              <a:rPr lang="en-IN" sz="2400" kern="100" dirty="0">
                <a:solidFill>
                  <a:schemeClr val="bg1"/>
                </a:solidFill>
                <a:effectLst/>
                <a:latin typeface="Times New Roman" panose="02020603050405020304" pitchFamily="18" charset="0"/>
                <a:ea typeface="Calibri" panose="020F0502020204030204" pitchFamily="34" charset="0"/>
              </a:rPr>
              <a:t>: Free video conferencing tool integrated with Google Classroom.</a:t>
            </a: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Use in ELT</a:t>
            </a:r>
            <a:r>
              <a:rPr lang="en-IN" sz="2400" kern="100" dirty="0">
                <a:solidFill>
                  <a:schemeClr val="bg1"/>
                </a:solidFill>
                <a:effectLst/>
                <a:latin typeface="Times New Roman" panose="02020603050405020304" pitchFamily="18" charset="0"/>
                <a:ea typeface="Calibri" panose="020F0502020204030204" pitchFamily="34" charset="0"/>
              </a:rPr>
              <a:t>: Conduct live virtual classes, discussions, and feedback sessions.</a:t>
            </a:r>
          </a:p>
          <a:p>
            <a:pPr marL="2286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WhatsApp</a:t>
            </a:r>
            <a:endParaRPr lang="en-IN" sz="2400" kern="100" dirty="0">
              <a:solidFill>
                <a:schemeClr val="bg1"/>
              </a:solidFill>
              <a:effectLst/>
              <a:latin typeface="Times New Roman" panose="02020603050405020304" pitchFamily="18" charset="0"/>
              <a:ea typeface="Calibri" panose="020F0502020204030204" pitchFamily="34" charset="0"/>
            </a:endParaRP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Features</a:t>
            </a:r>
            <a:r>
              <a:rPr lang="en-IN" sz="2400" kern="100" dirty="0">
                <a:solidFill>
                  <a:schemeClr val="bg1"/>
                </a:solidFill>
                <a:effectLst/>
                <a:latin typeface="Times New Roman" panose="02020603050405020304" pitchFamily="18" charset="0"/>
                <a:ea typeface="Calibri" panose="020F0502020204030204" pitchFamily="34" charset="0"/>
              </a:rPr>
              <a:t>: Instant messaging, audio, video, and file sharing.</a:t>
            </a:r>
          </a:p>
          <a:p>
            <a:pPr marL="6858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Use in ELT</a:t>
            </a:r>
            <a:r>
              <a:rPr lang="en-IN" sz="2400" kern="100" dirty="0">
                <a:solidFill>
                  <a:schemeClr val="bg1"/>
                </a:solidFill>
                <a:effectLst/>
                <a:latin typeface="Times New Roman" panose="02020603050405020304" pitchFamily="18" charset="0"/>
                <a:ea typeface="Calibri" panose="020F0502020204030204" pitchFamily="34" charset="0"/>
              </a:rPr>
              <a:t>:</a:t>
            </a:r>
          </a:p>
          <a:p>
            <a:pPr marL="1143000" marR="0">
              <a:lnSpc>
                <a:spcPct val="107000"/>
              </a:lnSpc>
              <a:spcAft>
                <a:spcPts val="800"/>
              </a:spcAft>
            </a:pPr>
            <a:r>
              <a:rPr lang="en-IN" sz="2400" kern="100" dirty="0">
                <a:solidFill>
                  <a:schemeClr val="bg1"/>
                </a:solidFill>
                <a:effectLst/>
                <a:latin typeface="Times New Roman" panose="02020603050405020304" pitchFamily="18" charset="0"/>
                <a:ea typeface="Calibri" panose="020F0502020204030204" pitchFamily="34" charset="0"/>
              </a:rPr>
              <a:t>Create class groups for quick communication and sharing </a:t>
            </a:r>
            <a:br>
              <a:rPr lang="en-IN" sz="2400" kern="100" dirty="0">
                <a:solidFill>
                  <a:schemeClr val="bg1"/>
                </a:solidFill>
                <a:effectLst/>
                <a:latin typeface="Times New Roman" panose="02020603050405020304" pitchFamily="18" charset="0"/>
                <a:ea typeface="Calibri" panose="020F0502020204030204" pitchFamily="34" charset="0"/>
              </a:rPr>
            </a:br>
            <a:r>
              <a:rPr lang="en-IN" sz="2400" kern="100" dirty="0">
                <a:solidFill>
                  <a:schemeClr val="bg1"/>
                </a:solidFill>
                <a:effectLst/>
                <a:latin typeface="Times New Roman" panose="02020603050405020304" pitchFamily="18" charset="0"/>
                <a:ea typeface="Calibri" panose="020F0502020204030204" pitchFamily="34" charset="0"/>
              </a:rPr>
              <a:t>of assignments.</a:t>
            </a:r>
          </a:p>
          <a:p>
            <a:pPr marL="1143000" marR="0">
              <a:lnSpc>
                <a:spcPct val="107000"/>
              </a:lnSpc>
              <a:spcAft>
                <a:spcPts val="800"/>
              </a:spcAft>
            </a:pPr>
            <a:r>
              <a:rPr lang="en-IN" sz="2400" dirty="0">
                <a:solidFill>
                  <a:schemeClr val="bg1"/>
                </a:solidFill>
                <a:effectLst/>
                <a:latin typeface="Times New Roman" panose="02020603050405020304" pitchFamily="18" charset="0"/>
                <a:ea typeface="Calibri" panose="020F0502020204030204" pitchFamily="34" charset="0"/>
              </a:rPr>
              <a:t>Share voice notes for listening practice and group discussions.</a:t>
            </a:r>
          </a:p>
        </p:txBody>
      </p:sp>
    </p:spTree>
    <p:extLst>
      <p:ext uri="{BB962C8B-B14F-4D97-AF65-F5344CB8AC3E}">
        <p14:creationId xmlns:p14="http://schemas.microsoft.com/office/powerpoint/2010/main" val="3535104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F3759-5AA9-5C02-84CA-29D10CE59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7BA72-3DA2-0313-6D88-5BC7BB5D0915}"/>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Strategies for Effective Implementation</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3344CBAC-3494-AC1C-E357-7DF7336F7944}"/>
              </a:ext>
            </a:extLst>
          </p:cNvPr>
          <p:cNvSpPr>
            <a:spLocks noGrp="1"/>
          </p:cNvSpPr>
          <p:nvPr>
            <p:ph idx="1"/>
          </p:nvPr>
        </p:nvSpPr>
        <p:spPr>
          <a:xfrm>
            <a:off x="412955" y="1425673"/>
            <a:ext cx="11208772" cy="4997088"/>
          </a:xfrm>
        </p:spPr>
        <p:txBody>
          <a:bodyPr>
            <a:noAutofit/>
          </a:bodyPr>
          <a:lstStyle/>
          <a:p>
            <a:pPr marL="342900" marR="0" lvl="0" indent="-342900">
              <a:lnSpc>
                <a:spcPct val="107000"/>
              </a:lnSpc>
              <a:spcAft>
                <a:spcPts val="800"/>
              </a:spcAft>
              <a:buFont typeface="+mj-lt"/>
              <a:buAutoNum type="arabicPeriod"/>
              <a:tabLst>
                <a:tab pos="457200" algn="l"/>
              </a:tabLst>
            </a:pPr>
            <a:r>
              <a:rPr lang="en-IN" sz="2400" b="1" kern="100" dirty="0">
                <a:solidFill>
                  <a:schemeClr val="bg1"/>
                </a:solidFill>
                <a:effectLst/>
                <a:latin typeface="Times New Roman" panose="02020603050405020304" pitchFamily="18" charset="0"/>
                <a:ea typeface="Calibri" panose="020F0502020204030204" pitchFamily="34" charset="0"/>
              </a:rPr>
              <a:t>Teacher Training Programs</a:t>
            </a:r>
            <a:endParaRPr lang="en-IN" sz="2400" kern="100" dirty="0">
              <a:solidFill>
                <a:schemeClr val="bg1"/>
              </a:solidFill>
              <a:effectLst/>
              <a:latin typeface="Times New Roman" panose="02020603050405020304" pitchFamily="18" charset="0"/>
              <a:ea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Organize workshops to train teachers in using Google Classroom, Microsoft Teams, and productivity tools.</a:t>
            </a: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Provide training on creating YouTube videos, managing social media pages, and using collaborative tools.</a:t>
            </a:r>
          </a:p>
          <a:p>
            <a:pPr marL="342900" marR="0" lvl="0" indent="-342900">
              <a:lnSpc>
                <a:spcPct val="107000"/>
              </a:lnSpc>
              <a:spcAft>
                <a:spcPts val="800"/>
              </a:spcAft>
              <a:buFont typeface="+mj-lt"/>
              <a:buAutoNum type="arabicPeriod"/>
              <a:tabLst>
                <a:tab pos="457200" algn="l"/>
              </a:tabLst>
            </a:pPr>
            <a:r>
              <a:rPr lang="en-IN" sz="2400" b="1" kern="100" dirty="0">
                <a:solidFill>
                  <a:schemeClr val="bg1"/>
                </a:solidFill>
                <a:effectLst/>
                <a:latin typeface="Times New Roman" panose="02020603050405020304" pitchFamily="18" charset="0"/>
                <a:ea typeface="Calibri" panose="020F0502020204030204" pitchFamily="34" charset="0"/>
              </a:rPr>
              <a:t>Developing Digital Infrastructure</a:t>
            </a:r>
            <a:endParaRPr lang="en-IN" sz="2400" kern="100" dirty="0">
              <a:solidFill>
                <a:schemeClr val="bg1"/>
              </a:solidFill>
              <a:effectLst/>
              <a:latin typeface="Times New Roman" panose="02020603050405020304" pitchFamily="18" charset="0"/>
              <a:ea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Ensure schools have access to computers, internet connectivity, and smart classrooms.</a:t>
            </a: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Encourage mobile-based learning for students without </a:t>
            </a:r>
            <a:b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computer access.</a:t>
            </a:r>
          </a:p>
        </p:txBody>
      </p:sp>
    </p:spTree>
    <p:extLst>
      <p:ext uri="{BB962C8B-B14F-4D97-AF65-F5344CB8AC3E}">
        <p14:creationId xmlns:p14="http://schemas.microsoft.com/office/powerpoint/2010/main" val="662840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B1238-2B37-B46A-64FB-970632F96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A059F-9828-E4FD-DF90-125B2992F7E3}"/>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Strategies for Effective Implementation</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134C1534-6423-1634-5FF8-91B7F598CDAE}"/>
              </a:ext>
            </a:extLst>
          </p:cNvPr>
          <p:cNvSpPr>
            <a:spLocks noGrp="1"/>
          </p:cNvSpPr>
          <p:nvPr>
            <p:ph idx="1"/>
          </p:nvPr>
        </p:nvSpPr>
        <p:spPr>
          <a:xfrm>
            <a:off x="412955" y="1101208"/>
            <a:ext cx="11208772" cy="4997088"/>
          </a:xfrm>
        </p:spPr>
        <p:txBody>
          <a:bodyPr>
            <a:noAutofit/>
          </a:bodyPr>
          <a:lstStyle/>
          <a:p>
            <a:pPr marL="457200" marR="0" lvl="0" indent="-457200">
              <a:lnSpc>
                <a:spcPct val="107000"/>
              </a:lnSpc>
              <a:spcAft>
                <a:spcPts val="800"/>
              </a:spcAft>
              <a:buFont typeface="+mj-lt"/>
              <a:buAutoNum type="arabicPeriod" startAt="3"/>
              <a:tabLst>
                <a:tab pos="457200" algn="l"/>
              </a:tabLst>
            </a:pPr>
            <a:r>
              <a:rPr lang="en-IN" sz="2400" b="1" kern="100" dirty="0">
                <a:solidFill>
                  <a:schemeClr val="bg1"/>
                </a:solidFill>
                <a:effectLst/>
                <a:latin typeface="Times New Roman" panose="02020603050405020304" pitchFamily="18" charset="0"/>
                <a:ea typeface="Calibri" panose="020F0502020204030204" pitchFamily="34" charset="0"/>
              </a:rPr>
              <a:t>Creating Engaging E-Content</a:t>
            </a:r>
            <a:endParaRPr lang="en-IN" sz="2400" kern="100" dirty="0">
              <a:solidFill>
                <a:schemeClr val="bg1"/>
              </a:solidFill>
              <a:effectLst/>
              <a:latin typeface="Times New Roman" panose="02020603050405020304" pitchFamily="18" charset="0"/>
              <a:ea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Develop bilingual e-content (English-Hindi) to cater to Haryana's students.</a:t>
            </a: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Use multimedia tools (videos, audio, presentations) to make learning interactive.</a:t>
            </a:r>
          </a:p>
          <a:p>
            <a:pPr marL="342900" marR="0" lvl="0" indent="-342900">
              <a:lnSpc>
                <a:spcPct val="107000"/>
              </a:lnSpc>
              <a:spcAft>
                <a:spcPts val="800"/>
              </a:spcAft>
              <a:buFont typeface="+mj-lt"/>
              <a:buAutoNum type="arabicPeriod" startAt="3"/>
              <a:tabLst>
                <a:tab pos="457200" algn="l"/>
              </a:tabLst>
            </a:pPr>
            <a:r>
              <a:rPr lang="en-IN" sz="2400" b="1" kern="100" dirty="0">
                <a:solidFill>
                  <a:schemeClr val="bg1"/>
                </a:solidFill>
                <a:effectLst/>
                <a:latin typeface="Times New Roman" panose="02020603050405020304" pitchFamily="18" charset="0"/>
                <a:ea typeface="Calibri" panose="020F0502020204030204" pitchFamily="34" charset="0"/>
              </a:rPr>
              <a:t>Promoting Self-Learning</a:t>
            </a:r>
            <a:endParaRPr lang="en-IN" sz="2400" kern="100" dirty="0">
              <a:solidFill>
                <a:schemeClr val="bg1"/>
              </a:solidFill>
              <a:effectLst/>
              <a:latin typeface="Times New Roman" panose="02020603050405020304" pitchFamily="18" charset="0"/>
              <a:ea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Introduce students to apps like </a:t>
            </a:r>
            <a:r>
              <a:rPr lang="en-IN"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Duolingo</a:t>
            </a: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Hello English</a:t>
            </a: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IN"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BBC Learning English</a:t>
            </a: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for independent practice.</a:t>
            </a: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Encourage students to use Google Docs and Blogger for writing exercises and projects.</a:t>
            </a:r>
          </a:p>
          <a:p>
            <a:pPr marL="342900" marR="0" lvl="0" indent="-342900">
              <a:lnSpc>
                <a:spcPct val="107000"/>
              </a:lnSpc>
              <a:spcAft>
                <a:spcPts val="800"/>
              </a:spcAft>
              <a:buFont typeface="+mj-lt"/>
              <a:buAutoNum type="arabicPeriod" startAt="3"/>
              <a:tabLst>
                <a:tab pos="457200" algn="l"/>
              </a:tabLst>
            </a:pPr>
            <a:r>
              <a:rPr lang="en-IN" sz="2400" b="1" kern="100" dirty="0">
                <a:solidFill>
                  <a:schemeClr val="bg1"/>
                </a:solidFill>
                <a:effectLst/>
                <a:latin typeface="Times New Roman" panose="02020603050405020304" pitchFamily="18" charset="0"/>
                <a:ea typeface="Calibri" panose="020F0502020204030204" pitchFamily="34" charset="0"/>
              </a:rPr>
              <a:t>Community and Parental Engagement</a:t>
            </a:r>
            <a:endParaRPr lang="en-IN" sz="2400" kern="100" dirty="0">
              <a:solidFill>
                <a:schemeClr val="bg1"/>
              </a:solidFill>
              <a:effectLst/>
              <a:latin typeface="Times New Roman" panose="02020603050405020304" pitchFamily="18" charset="0"/>
              <a:ea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Use social media platforms to keep parents informed about </a:t>
            </a:r>
            <a:b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school activities and achievements.</a:t>
            </a:r>
          </a:p>
          <a:p>
            <a:r>
              <a:rPr lang="en-IN" sz="2400" dirty="0">
                <a:solidFill>
                  <a:schemeClr val="bg1"/>
                </a:solidFill>
                <a:effectLst/>
                <a:latin typeface="Times New Roman" panose="02020603050405020304" pitchFamily="18" charset="0"/>
                <a:ea typeface="Calibri" panose="020F0502020204030204" pitchFamily="34" charset="0"/>
              </a:rPr>
              <a:t>Create a Facebook page or blog to showcase student work and school events.</a:t>
            </a:r>
          </a:p>
        </p:txBody>
      </p:sp>
    </p:spTree>
    <p:extLst>
      <p:ext uri="{BB962C8B-B14F-4D97-AF65-F5344CB8AC3E}">
        <p14:creationId xmlns:p14="http://schemas.microsoft.com/office/powerpoint/2010/main" val="2090296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B94CD-8D23-8145-5B32-AFAA949FDF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6EBBB-30BB-BE4E-3498-11156DABE6FF}"/>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Benefits of ICT in ELT </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E88C41A0-AFF2-425B-75D4-D7F1CD1BE7D1}"/>
              </a:ext>
            </a:extLst>
          </p:cNvPr>
          <p:cNvSpPr>
            <a:spLocks noGrp="1"/>
          </p:cNvSpPr>
          <p:nvPr>
            <p:ph idx="1"/>
          </p:nvPr>
        </p:nvSpPr>
        <p:spPr>
          <a:xfrm>
            <a:off x="412955" y="1199536"/>
            <a:ext cx="11208772" cy="4898760"/>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Increased Engagement</a:t>
            </a:r>
            <a:r>
              <a:rPr lang="en-IN" kern="100" dirty="0">
                <a:solidFill>
                  <a:schemeClr val="bg1"/>
                </a:solidFill>
                <a:effectLst/>
                <a:latin typeface="Times New Roman" panose="02020603050405020304" pitchFamily="18" charset="0"/>
                <a:ea typeface="Calibri" panose="020F0502020204030204" pitchFamily="34" charset="0"/>
              </a:rPr>
              <a:t>: Interactive tools like Google Classroom, YouTube videos, and quizzes keep students motivated.</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Accessibility</a:t>
            </a:r>
            <a:r>
              <a:rPr lang="en-IN" kern="100" dirty="0">
                <a:solidFill>
                  <a:schemeClr val="bg1"/>
                </a:solidFill>
                <a:effectLst/>
                <a:latin typeface="Times New Roman" panose="02020603050405020304" pitchFamily="18" charset="0"/>
                <a:ea typeface="Calibri" panose="020F0502020204030204" pitchFamily="34" charset="0"/>
              </a:rPr>
              <a:t>: Students in rural areas can access quality educational content anytime.</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Personalized Learning</a:t>
            </a:r>
            <a:r>
              <a:rPr lang="en-IN" kern="100" dirty="0">
                <a:solidFill>
                  <a:schemeClr val="bg1"/>
                </a:solidFill>
                <a:effectLst/>
                <a:latin typeface="Times New Roman" panose="02020603050405020304" pitchFamily="18" charset="0"/>
                <a:ea typeface="Calibri" panose="020F0502020204030204" pitchFamily="34" charset="0"/>
              </a:rPr>
              <a:t>: Tools like Duolingo allow self-paced learning based on individual needs.</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Collaboration</a:t>
            </a:r>
            <a:r>
              <a:rPr lang="en-IN" kern="100" dirty="0">
                <a:solidFill>
                  <a:schemeClr val="bg1"/>
                </a:solidFill>
                <a:effectLst/>
                <a:latin typeface="Times New Roman" panose="02020603050405020304" pitchFamily="18" charset="0"/>
                <a:ea typeface="Calibri" panose="020F0502020204030204" pitchFamily="34" charset="0"/>
              </a:rPr>
              <a:t>: Platforms like Padlet and </a:t>
            </a:r>
            <a:r>
              <a:rPr lang="en-IN" kern="100" dirty="0" err="1">
                <a:solidFill>
                  <a:schemeClr val="bg1"/>
                </a:solidFill>
                <a:effectLst/>
                <a:latin typeface="Times New Roman" panose="02020603050405020304" pitchFamily="18" charset="0"/>
                <a:ea typeface="Calibri" panose="020F0502020204030204" pitchFamily="34" charset="0"/>
              </a:rPr>
              <a:t>Jamboard</a:t>
            </a:r>
            <a:r>
              <a:rPr lang="en-IN" kern="100" dirty="0">
                <a:solidFill>
                  <a:schemeClr val="bg1"/>
                </a:solidFill>
                <a:effectLst/>
                <a:latin typeface="Times New Roman" panose="02020603050405020304" pitchFamily="18" charset="0"/>
                <a:ea typeface="Calibri" panose="020F0502020204030204" pitchFamily="34" charset="0"/>
              </a:rPr>
              <a:t> encourage </a:t>
            </a:r>
            <a:br>
              <a:rPr lang="en-IN" kern="100" dirty="0">
                <a:solidFill>
                  <a:schemeClr val="bg1"/>
                </a:solidFill>
                <a:effectLst/>
                <a:latin typeface="Times New Roman" panose="02020603050405020304" pitchFamily="18" charset="0"/>
                <a:ea typeface="Calibri" panose="020F0502020204030204" pitchFamily="34" charset="0"/>
              </a:rPr>
            </a:br>
            <a:r>
              <a:rPr lang="en-IN" kern="100" dirty="0">
                <a:solidFill>
                  <a:schemeClr val="bg1"/>
                </a:solidFill>
                <a:effectLst/>
                <a:latin typeface="Times New Roman" panose="02020603050405020304" pitchFamily="18" charset="0"/>
                <a:ea typeface="Calibri" panose="020F0502020204030204" pitchFamily="34" charset="0"/>
              </a:rPr>
              <a:t>teamwork and communication.</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Skill Development</a:t>
            </a:r>
            <a:r>
              <a:rPr lang="en-IN" kern="100" dirty="0">
                <a:solidFill>
                  <a:schemeClr val="bg1"/>
                </a:solidFill>
                <a:effectLst/>
                <a:latin typeface="Times New Roman" panose="02020603050405020304" pitchFamily="18" charset="0"/>
                <a:ea typeface="Calibri" panose="020F0502020204030204" pitchFamily="34" charset="0"/>
              </a:rPr>
              <a:t>: Students develop not just language </a:t>
            </a:r>
            <a:br>
              <a:rPr lang="en-IN" kern="100" dirty="0">
                <a:solidFill>
                  <a:schemeClr val="bg1"/>
                </a:solidFill>
                <a:effectLst/>
                <a:latin typeface="Times New Roman" panose="02020603050405020304" pitchFamily="18" charset="0"/>
                <a:ea typeface="Calibri" panose="020F0502020204030204" pitchFamily="34" charset="0"/>
              </a:rPr>
            </a:br>
            <a:r>
              <a:rPr lang="en-IN" kern="100" dirty="0">
                <a:solidFill>
                  <a:schemeClr val="bg1"/>
                </a:solidFill>
                <a:effectLst/>
                <a:latin typeface="Times New Roman" panose="02020603050405020304" pitchFamily="18" charset="0"/>
                <a:ea typeface="Calibri" panose="020F0502020204030204" pitchFamily="34" charset="0"/>
              </a:rPr>
              <a:t>skills, but also digital literacy and communication skills.</a:t>
            </a:r>
          </a:p>
          <a:p>
            <a:pPr marL="0" marR="0" lvl="0" indent="0">
              <a:lnSpc>
                <a:spcPct val="107000"/>
              </a:lnSpc>
              <a:spcAft>
                <a:spcPts val="800"/>
              </a:spcAft>
              <a:buNone/>
              <a:tabLst>
                <a:tab pos="457200" algn="l"/>
              </a:tabLst>
            </a:pPr>
            <a:endParaRPr lang="en-IN"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9992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E056E-B87E-C3F1-4C31-6BCA27C805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FE487-6301-7853-82A9-BF9A8BAD2054}"/>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Challenges and Solutions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01CDC8F0-E553-3ECE-0F3E-CF6D18C04788}"/>
              </a:ext>
            </a:extLst>
          </p:cNvPr>
          <p:cNvSpPr>
            <a:spLocks noGrp="1"/>
          </p:cNvSpPr>
          <p:nvPr>
            <p:ph idx="1"/>
          </p:nvPr>
        </p:nvSpPr>
        <p:spPr>
          <a:xfrm>
            <a:off x="412955" y="1071720"/>
            <a:ext cx="11208772" cy="4898760"/>
          </a:xfrm>
        </p:spPr>
        <p:txBody>
          <a:bodyPr>
            <a:noAutofit/>
          </a:bodyPr>
          <a:lstStyle/>
          <a:p>
            <a:pPr marL="228600" marR="0">
              <a:lnSpc>
                <a:spcPct val="107000"/>
              </a:lnSpc>
              <a:spcBef>
                <a:spcPts val="600"/>
              </a:spcBef>
              <a:spcAft>
                <a:spcPts val="600"/>
              </a:spcAft>
            </a:pPr>
            <a:r>
              <a:rPr lang="en-IN" sz="2400" b="1" kern="100" dirty="0">
                <a:solidFill>
                  <a:schemeClr val="bg1"/>
                </a:solidFill>
                <a:effectLst/>
                <a:latin typeface="Times New Roman" panose="02020603050405020304" pitchFamily="18" charset="0"/>
                <a:ea typeface="Calibri" panose="020F0502020204030204" pitchFamily="34" charset="0"/>
              </a:rPr>
              <a:t>Limited Infrastructure</a:t>
            </a:r>
            <a:endParaRPr lang="en-IN" sz="2400" kern="100" dirty="0">
              <a:solidFill>
                <a:schemeClr val="bg1"/>
              </a:solidFill>
              <a:effectLst/>
              <a:latin typeface="Times New Roman" panose="02020603050405020304" pitchFamily="18" charset="0"/>
              <a:ea typeface="Calibri" panose="020F0502020204030204" pitchFamily="34" charset="0"/>
            </a:endParaRPr>
          </a:p>
          <a:p>
            <a:pPr marL="685800" marR="0">
              <a:lnSpc>
                <a:spcPct val="107000"/>
              </a:lnSpc>
              <a:spcBef>
                <a:spcPts val="600"/>
              </a:spcBef>
              <a:spcAft>
                <a:spcPts val="600"/>
              </a:spcAft>
            </a:pPr>
            <a:r>
              <a:rPr lang="en-IN" sz="2400" b="1" kern="100" dirty="0">
                <a:solidFill>
                  <a:schemeClr val="bg1"/>
                </a:solidFill>
                <a:effectLst/>
                <a:latin typeface="Times New Roman" panose="02020603050405020304" pitchFamily="18" charset="0"/>
                <a:ea typeface="Calibri" panose="020F0502020204030204" pitchFamily="34" charset="0"/>
              </a:rPr>
              <a:t>Solution</a:t>
            </a:r>
            <a:r>
              <a:rPr lang="en-IN" sz="2400" kern="100" dirty="0">
                <a:solidFill>
                  <a:schemeClr val="bg1"/>
                </a:solidFill>
                <a:effectLst/>
                <a:latin typeface="Times New Roman" panose="02020603050405020304" pitchFamily="18" charset="0"/>
                <a:ea typeface="Calibri" panose="020F0502020204030204" pitchFamily="34" charset="0"/>
              </a:rPr>
              <a:t>: Leverage mobile-friendly tools and offline resources. Advocate for improved digital infrastructure.</a:t>
            </a:r>
          </a:p>
          <a:p>
            <a:pPr marL="228600" marR="0">
              <a:lnSpc>
                <a:spcPct val="107000"/>
              </a:lnSpc>
              <a:spcBef>
                <a:spcPts val="600"/>
              </a:spcBef>
              <a:spcAft>
                <a:spcPts val="600"/>
              </a:spcAft>
            </a:pPr>
            <a:r>
              <a:rPr lang="en-IN" sz="2400" b="1" kern="100" dirty="0">
                <a:solidFill>
                  <a:schemeClr val="bg1"/>
                </a:solidFill>
                <a:effectLst/>
                <a:latin typeface="Times New Roman" panose="02020603050405020304" pitchFamily="18" charset="0"/>
                <a:ea typeface="Calibri" panose="020F0502020204030204" pitchFamily="34" charset="0"/>
              </a:rPr>
              <a:t>Teacher Resistance</a:t>
            </a:r>
            <a:endParaRPr lang="en-IN" sz="2400" kern="100" dirty="0">
              <a:solidFill>
                <a:schemeClr val="bg1"/>
              </a:solidFill>
              <a:effectLst/>
              <a:latin typeface="Times New Roman" panose="02020603050405020304" pitchFamily="18" charset="0"/>
              <a:ea typeface="Calibri" panose="020F0502020204030204" pitchFamily="34" charset="0"/>
            </a:endParaRPr>
          </a:p>
          <a:p>
            <a:pPr marL="685800" marR="0">
              <a:lnSpc>
                <a:spcPct val="107000"/>
              </a:lnSpc>
              <a:spcBef>
                <a:spcPts val="600"/>
              </a:spcBef>
              <a:spcAft>
                <a:spcPts val="600"/>
              </a:spcAft>
            </a:pPr>
            <a:r>
              <a:rPr lang="en-IN" sz="2400" b="1" kern="100" dirty="0">
                <a:solidFill>
                  <a:schemeClr val="bg1"/>
                </a:solidFill>
                <a:effectLst/>
                <a:latin typeface="Times New Roman" panose="02020603050405020304" pitchFamily="18" charset="0"/>
                <a:ea typeface="Calibri" panose="020F0502020204030204" pitchFamily="34" charset="0"/>
              </a:rPr>
              <a:t>Solution</a:t>
            </a:r>
            <a:r>
              <a:rPr lang="en-IN" sz="2400" kern="100" dirty="0">
                <a:solidFill>
                  <a:schemeClr val="bg1"/>
                </a:solidFill>
                <a:effectLst/>
                <a:latin typeface="Times New Roman" panose="02020603050405020304" pitchFamily="18" charset="0"/>
                <a:ea typeface="Calibri" panose="020F0502020204030204" pitchFamily="34" charset="0"/>
              </a:rPr>
              <a:t>: Offer continuous training and highlight success stories to motivate adoption of ICT.</a:t>
            </a:r>
          </a:p>
          <a:p>
            <a:pPr marL="228600" marR="0">
              <a:lnSpc>
                <a:spcPct val="107000"/>
              </a:lnSpc>
              <a:spcBef>
                <a:spcPts val="600"/>
              </a:spcBef>
              <a:spcAft>
                <a:spcPts val="600"/>
              </a:spcAft>
            </a:pPr>
            <a:r>
              <a:rPr lang="en-IN" sz="2400" b="1" kern="100" dirty="0">
                <a:solidFill>
                  <a:schemeClr val="bg1"/>
                </a:solidFill>
                <a:effectLst/>
                <a:latin typeface="Times New Roman" panose="02020603050405020304" pitchFamily="18" charset="0"/>
                <a:ea typeface="Calibri" panose="020F0502020204030204" pitchFamily="34" charset="0"/>
              </a:rPr>
              <a:t>Internet Connectivity Issues</a:t>
            </a:r>
            <a:endParaRPr lang="en-IN" sz="2400" kern="100" dirty="0">
              <a:solidFill>
                <a:schemeClr val="bg1"/>
              </a:solidFill>
              <a:effectLst/>
              <a:latin typeface="Times New Roman" panose="02020603050405020304" pitchFamily="18" charset="0"/>
              <a:ea typeface="Calibri" panose="020F0502020204030204" pitchFamily="34" charset="0"/>
            </a:endParaRPr>
          </a:p>
          <a:p>
            <a:pPr marL="685800" marR="0">
              <a:lnSpc>
                <a:spcPct val="107000"/>
              </a:lnSpc>
              <a:spcBef>
                <a:spcPts val="600"/>
              </a:spcBef>
              <a:spcAft>
                <a:spcPts val="600"/>
              </a:spcAft>
            </a:pPr>
            <a:r>
              <a:rPr lang="en-IN" sz="2400" b="1" kern="100" dirty="0">
                <a:solidFill>
                  <a:schemeClr val="bg1"/>
                </a:solidFill>
                <a:effectLst/>
                <a:latin typeface="Times New Roman" panose="02020603050405020304" pitchFamily="18" charset="0"/>
                <a:ea typeface="Calibri" panose="020F0502020204030204" pitchFamily="34" charset="0"/>
              </a:rPr>
              <a:t>Solution</a:t>
            </a:r>
            <a:r>
              <a:rPr lang="en-IN" sz="2400" kern="100" dirty="0">
                <a:solidFill>
                  <a:schemeClr val="bg1"/>
                </a:solidFill>
                <a:effectLst/>
                <a:latin typeface="Times New Roman" panose="02020603050405020304" pitchFamily="18" charset="0"/>
                <a:ea typeface="Calibri" panose="020F0502020204030204" pitchFamily="34" charset="0"/>
              </a:rPr>
              <a:t>: Use downloadable content from platforms like YouTube </a:t>
            </a:r>
            <a:br>
              <a:rPr lang="en-IN" sz="2400" kern="100" dirty="0">
                <a:solidFill>
                  <a:schemeClr val="bg1"/>
                </a:solidFill>
                <a:effectLst/>
                <a:latin typeface="Times New Roman" panose="02020603050405020304" pitchFamily="18" charset="0"/>
                <a:ea typeface="Calibri" panose="020F0502020204030204" pitchFamily="34" charset="0"/>
              </a:rPr>
            </a:br>
            <a:r>
              <a:rPr lang="en-IN" sz="2400" kern="100" dirty="0">
                <a:solidFill>
                  <a:schemeClr val="bg1"/>
                </a:solidFill>
                <a:effectLst/>
                <a:latin typeface="Times New Roman" panose="02020603050405020304" pitchFamily="18" charset="0"/>
                <a:ea typeface="Calibri" panose="020F0502020204030204" pitchFamily="34" charset="0"/>
              </a:rPr>
              <a:t>and e-</a:t>
            </a:r>
            <a:r>
              <a:rPr lang="en-IN" sz="2400" kern="100" dirty="0" err="1">
                <a:solidFill>
                  <a:schemeClr val="bg1"/>
                </a:solidFill>
                <a:effectLst/>
                <a:latin typeface="Times New Roman" panose="02020603050405020304" pitchFamily="18" charset="0"/>
                <a:ea typeface="Calibri" panose="020F0502020204030204" pitchFamily="34" charset="0"/>
              </a:rPr>
              <a:t>Pathshala</a:t>
            </a:r>
            <a:r>
              <a:rPr lang="en-IN" sz="2400" kern="100" dirty="0">
                <a:solidFill>
                  <a:schemeClr val="bg1"/>
                </a:solidFill>
                <a:effectLst/>
                <a:latin typeface="Times New Roman" panose="02020603050405020304" pitchFamily="18" charset="0"/>
                <a:ea typeface="Calibri" panose="020F0502020204030204" pitchFamily="34" charset="0"/>
              </a:rPr>
              <a:t> for offline learning.</a:t>
            </a:r>
          </a:p>
          <a:p>
            <a:pPr marL="228600" marR="0">
              <a:lnSpc>
                <a:spcPct val="107000"/>
              </a:lnSpc>
              <a:spcBef>
                <a:spcPts val="600"/>
              </a:spcBef>
              <a:spcAft>
                <a:spcPts val="600"/>
              </a:spcAft>
            </a:pPr>
            <a:r>
              <a:rPr lang="en-IN" sz="2400" b="1" kern="100" dirty="0">
                <a:solidFill>
                  <a:schemeClr val="bg1"/>
                </a:solidFill>
                <a:effectLst/>
                <a:latin typeface="Times New Roman" panose="02020603050405020304" pitchFamily="18" charset="0"/>
                <a:ea typeface="Calibri" panose="020F0502020204030204" pitchFamily="34" charset="0"/>
              </a:rPr>
              <a:t>Digital Literacy Gap</a:t>
            </a:r>
            <a:endParaRPr lang="en-IN" sz="2400" kern="100" dirty="0">
              <a:solidFill>
                <a:schemeClr val="bg1"/>
              </a:solidFill>
              <a:effectLst/>
              <a:latin typeface="Times New Roman" panose="02020603050405020304" pitchFamily="18" charset="0"/>
              <a:ea typeface="Calibri" panose="020F0502020204030204" pitchFamily="34" charset="0"/>
            </a:endParaRPr>
          </a:p>
          <a:p>
            <a:pPr>
              <a:spcBef>
                <a:spcPts val="600"/>
              </a:spcBef>
              <a:spcAft>
                <a:spcPts val="600"/>
              </a:spcAft>
            </a:pPr>
            <a:r>
              <a:rPr lang="en-IN" sz="2400" b="1" dirty="0">
                <a:solidFill>
                  <a:schemeClr val="bg1"/>
                </a:solidFill>
                <a:effectLst/>
                <a:latin typeface="Times New Roman" panose="02020603050405020304" pitchFamily="18" charset="0"/>
                <a:ea typeface="Calibri" panose="020F0502020204030204" pitchFamily="34" charset="0"/>
              </a:rPr>
              <a:t>Solution</a:t>
            </a:r>
            <a:r>
              <a:rPr lang="en-IN" sz="2400" dirty="0">
                <a:solidFill>
                  <a:schemeClr val="bg1"/>
                </a:solidFill>
                <a:effectLst/>
                <a:latin typeface="Times New Roman" panose="02020603050405020304" pitchFamily="18" charset="0"/>
                <a:ea typeface="Calibri" panose="020F0502020204030204" pitchFamily="34" charset="0"/>
              </a:rPr>
              <a:t>: Introduce basic computer literacy programs for teachers </a:t>
            </a:r>
            <a:br>
              <a:rPr lang="en-IN" sz="2400" dirty="0">
                <a:solidFill>
                  <a:schemeClr val="bg1"/>
                </a:solidFill>
                <a:effectLst/>
                <a:latin typeface="Times New Roman" panose="02020603050405020304" pitchFamily="18" charset="0"/>
                <a:ea typeface="Calibri" panose="020F0502020204030204" pitchFamily="34" charset="0"/>
              </a:rPr>
            </a:br>
            <a:r>
              <a:rPr lang="en-IN" sz="2400" dirty="0">
                <a:solidFill>
                  <a:schemeClr val="bg1"/>
                </a:solidFill>
                <a:effectLst/>
                <a:latin typeface="Times New Roman" panose="02020603050405020304" pitchFamily="18" charset="0"/>
                <a:ea typeface="Calibri" panose="020F0502020204030204" pitchFamily="34" charset="0"/>
              </a:rPr>
              <a:t>and students.</a:t>
            </a:r>
          </a:p>
        </p:txBody>
      </p:sp>
    </p:spTree>
    <p:extLst>
      <p:ext uri="{BB962C8B-B14F-4D97-AF65-F5344CB8AC3E}">
        <p14:creationId xmlns:p14="http://schemas.microsoft.com/office/powerpoint/2010/main" val="3164423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4845-49EA-3C68-F738-72891A2E8C84}"/>
              </a:ext>
            </a:extLst>
          </p:cNvPr>
          <p:cNvSpPr>
            <a:spLocks noGrp="1"/>
          </p:cNvSpPr>
          <p:nvPr>
            <p:ph type="title"/>
          </p:nvPr>
        </p:nvSpPr>
        <p:spPr>
          <a:xfrm>
            <a:off x="5909191" y="835743"/>
            <a:ext cx="5791200" cy="2162636"/>
          </a:xfrm>
        </p:spPr>
        <p:txBody>
          <a:bodyPr>
            <a:noAutofit/>
          </a:bodyPr>
          <a:lstStyle/>
          <a:p>
            <a:pPr algn="ctr"/>
            <a:r>
              <a:rPr lang="en-US" sz="6500" b="1" kern="100" dirty="0">
                <a:ln w="13462">
                  <a:solidFill>
                    <a:srgbClr val="002060"/>
                  </a:solidFill>
                  <a:prstDash val="solid"/>
                </a:ln>
                <a:solidFill>
                  <a:schemeClr val="bg1"/>
                </a:solidFill>
                <a:effectLst>
                  <a:outerShdw dist="38100" dir="2700000" algn="bl" rotWithShape="0">
                    <a:schemeClr val="accent5"/>
                  </a:outerShdw>
                </a:effectLst>
                <a:latin typeface="Aharoni" panose="02010803020104030203" pitchFamily="2" charset="-79"/>
                <a:ea typeface="Calibri" panose="020F0502020204030204" pitchFamily="34" charset="0"/>
                <a:cs typeface="Aharoni" panose="02010803020104030203" pitchFamily="2" charset="-79"/>
              </a:rPr>
              <a:t>Develop Your Own</a:t>
            </a:r>
            <a:endParaRPr lang="en-IN" sz="6500" b="1" dirty="0">
              <a:ln w="13462">
                <a:solidFill>
                  <a:srgbClr val="002060"/>
                </a:solidFill>
                <a:prstDash val="solid"/>
              </a:ln>
              <a:solidFill>
                <a:schemeClr val="bg1"/>
              </a:solidFill>
              <a:effectLst>
                <a:outerShdw dist="38100" dir="2700000" algn="bl" rotWithShape="0">
                  <a:schemeClr val="accent5"/>
                </a:outerShdw>
              </a:effectLst>
            </a:endParaRPr>
          </a:p>
        </p:txBody>
      </p:sp>
    </p:spTree>
    <p:extLst>
      <p:ext uri="{BB962C8B-B14F-4D97-AF65-F5344CB8AC3E}">
        <p14:creationId xmlns:p14="http://schemas.microsoft.com/office/powerpoint/2010/main" val="324865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CDF5D-CAC2-E9DF-F3B4-48FACD98D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B7CD2A-0DD3-98BA-B907-F7589B2CE7CB}"/>
              </a:ext>
            </a:extLst>
          </p:cNvPr>
          <p:cNvSpPr>
            <a:spLocks noGrp="1"/>
          </p:cNvSpPr>
          <p:nvPr>
            <p:ph type="title"/>
          </p:nvPr>
        </p:nvSpPr>
        <p:spPr>
          <a:xfrm>
            <a:off x="838199" y="356580"/>
            <a:ext cx="10783529" cy="921158"/>
          </a:xfrm>
        </p:spPr>
        <p:txBody>
          <a:bodyPr>
            <a:normAutofit fontScale="90000"/>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Developing Your Own E-Learning Content for English Language Teaching (ELT)</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48390658-FBE9-AB3A-A175-BDB372A798FE}"/>
              </a:ext>
            </a:extLst>
          </p:cNvPr>
          <p:cNvSpPr>
            <a:spLocks noGrp="1"/>
          </p:cNvSpPr>
          <p:nvPr>
            <p:ph idx="1"/>
          </p:nvPr>
        </p:nvSpPr>
        <p:spPr>
          <a:xfrm>
            <a:off x="412955" y="1573160"/>
            <a:ext cx="11208772" cy="4397319"/>
          </a:xfrm>
        </p:spPr>
        <p:txBody>
          <a:bodyPr>
            <a:noAutofit/>
          </a:bodyPr>
          <a:lstStyle/>
          <a:p>
            <a:pPr marL="228600" marR="0" algn="just">
              <a:lnSpc>
                <a:spcPct val="150000"/>
              </a:lnSpc>
              <a:spcBef>
                <a:spcPts val="600"/>
              </a:spcBef>
              <a:spcAft>
                <a:spcPts val="600"/>
              </a:spcAft>
            </a:pPr>
            <a:r>
              <a:rPr lang="en-IN" dirty="0">
                <a:solidFill>
                  <a:schemeClr val="bg1"/>
                </a:solidFill>
                <a:effectLst/>
                <a:latin typeface="Times New Roman" panose="02020603050405020304" pitchFamily="18" charset="0"/>
                <a:ea typeface="Calibri" panose="020F0502020204030204" pitchFamily="34" charset="0"/>
              </a:rPr>
              <a:t>Creating customized e-learning content can greatly enhance English Language Teaching (ELT) in government schools of Haryana. </a:t>
            </a:r>
          </a:p>
          <a:p>
            <a:pPr marL="228600" marR="0" algn="just">
              <a:lnSpc>
                <a:spcPct val="150000"/>
              </a:lnSpc>
              <a:spcBef>
                <a:spcPts val="600"/>
              </a:spcBef>
              <a:spcAft>
                <a:spcPts val="600"/>
              </a:spcAft>
            </a:pPr>
            <a:r>
              <a:rPr lang="en-IN" dirty="0">
                <a:solidFill>
                  <a:schemeClr val="bg1"/>
                </a:solidFill>
                <a:effectLst/>
                <a:latin typeface="Times New Roman" panose="02020603050405020304" pitchFamily="18" charset="0"/>
                <a:ea typeface="Calibri" panose="020F0502020204030204" pitchFamily="34" charset="0"/>
              </a:rPr>
              <a:t>Developing your own content ensures it is aligned with curriculum goals, student needs, and local contexts. </a:t>
            </a:r>
          </a:p>
          <a:p>
            <a:pPr marL="228600" marR="0">
              <a:lnSpc>
                <a:spcPct val="150000"/>
              </a:lnSpc>
              <a:spcBef>
                <a:spcPts val="600"/>
              </a:spcBef>
              <a:spcAft>
                <a:spcPts val="600"/>
              </a:spcAft>
            </a:pPr>
            <a:r>
              <a:rPr lang="en-IN" dirty="0">
                <a:solidFill>
                  <a:srgbClr val="FFFF00"/>
                </a:solidFill>
                <a:effectLst/>
                <a:latin typeface="Times New Roman" panose="02020603050405020304" pitchFamily="18" charset="0"/>
                <a:ea typeface="Calibri" panose="020F0502020204030204" pitchFamily="34" charset="0"/>
              </a:rPr>
              <a:t>Today we will learn key steps, tools, and strategies for creating</a:t>
            </a:r>
            <a:br>
              <a:rPr lang="en-IN" dirty="0">
                <a:solidFill>
                  <a:srgbClr val="FFFF00"/>
                </a:solidFill>
                <a:effectLst/>
                <a:latin typeface="Times New Roman" panose="02020603050405020304" pitchFamily="18" charset="0"/>
                <a:ea typeface="Calibri" panose="020F0502020204030204" pitchFamily="34" charset="0"/>
              </a:rPr>
            </a:br>
            <a:r>
              <a:rPr lang="en-IN" dirty="0">
                <a:solidFill>
                  <a:srgbClr val="FFFF00"/>
                </a:solidFill>
                <a:effectLst/>
                <a:latin typeface="Times New Roman" panose="02020603050405020304" pitchFamily="18" charset="0"/>
                <a:ea typeface="Calibri" panose="020F0502020204030204" pitchFamily="34" charset="0"/>
              </a:rPr>
              <a:t>effective e-learning materials.</a:t>
            </a:r>
          </a:p>
        </p:txBody>
      </p:sp>
    </p:spTree>
    <p:extLst>
      <p:ext uri="{BB962C8B-B14F-4D97-AF65-F5344CB8AC3E}">
        <p14:creationId xmlns:p14="http://schemas.microsoft.com/office/powerpoint/2010/main" val="1614399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353B4-DC60-8C85-9B1B-E66BDB820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C5DE1-3156-20B8-3B31-E93CCFE70FE4}"/>
              </a:ext>
            </a:extLst>
          </p:cNvPr>
          <p:cNvSpPr>
            <a:spLocks noGrp="1"/>
          </p:cNvSpPr>
          <p:nvPr>
            <p:ph type="title"/>
          </p:nvPr>
        </p:nvSpPr>
        <p:spPr>
          <a:xfrm>
            <a:off x="838199" y="356580"/>
            <a:ext cx="10783529" cy="5896736"/>
          </a:xfrm>
        </p:spPr>
        <p:txBody>
          <a:bodyPr>
            <a:normAutofit/>
          </a:bodyPr>
          <a:lstStyle/>
          <a:p>
            <a:pPr algn="ctr"/>
            <a: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Steps to Develop</a:t>
            </a:r>
            <a:b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br>
            <a: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E-Learning Content</a:t>
            </a:r>
            <a:endParaRPr lang="en-IN" sz="6500" dirty="0">
              <a:solidFill>
                <a:schemeClr val="accent4">
                  <a:lumMod val="60000"/>
                  <a:lumOff val="4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986666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A3980-B69E-80D2-E43B-8716636A7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5C321F-958E-7F0B-D9D0-9BF03B5A3887}"/>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Identify Learning Objectives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124BB221-6578-AC50-1CB6-4BB011CC7CCC}"/>
              </a:ext>
            </a:extLst>
          </p:cNvPr>
          <p:cNvSpPr>
            <a:spLocks noGrp="1"/>
          </p:cNvSpPr>
          <p:nvPr>
            <p:ph idx="1"/>
          </p:nvPr>
        </p:nvSpPr>
        <p:spPr>
          <a:xfrm>
            <a:off x="412955" y="1573160"/>
            <a:ext cx="11208772" cy="4397319"/>
          </a:xfrm>
        </p:spPr>
        <p:txBody>
          <a:bodyPr>
            <a:noAutofit/>
          </a:bodyPr>
          <a:lstStyle/>
          <a:p>
            <a:pPr marL="228600" marR="0">
              <a:lnSpc>
                <a:spcPct val="107000"/>
              </a:lnSpc>
              <a:spcAft>
                <a:spcPts val="800"/>
              </a:spcAft>
            </a:pPr>
            <a:r>
              <a:rPr lang="en-IN" sz="3200" b="1" kern="100" dirty="0">
                <a:solidFill>
                  <a:srgbClr val="FFFF00"/>
                </a:solidFill>
                <a:effectLst/>
                <a:latin typeface="Times New Roman" panose="02020603050405020304" pitchFamily="18" charset="0"/>
                <a:ea typeface="Calibri" panose="020F0502020204030204" pitchFamily="34" charset="0"/>
              </a:rPr>
              <a:t>Examples</a:t>
            </a:r>
            <a:r>
              <a:rPr lang="en-IN" sz="3200" kern="100" dirty="0">
                <a:solidFill>
                  <a:srgbClr val="FFFF00"/>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sz="3200" kern="100" dirty="0">
                <a:solidFill>
                  <a:schemeClr val="bg1"/>
                </a:solidFill>
                <a:effectLst/>
                <a:latin typeface="Times New Roman" panose="02020603050405020304" pitchFamily="18" charset="0"/>
                <a:ea typeface="Calibri" panose="020F0502020204030204" pitchFamily="34" charset="0"/>
              </a:rPr>
              <a:t>Improve vocabulary for Class VI students.</a:t>
            </a:r>
          </a:p>
          <a:p>
            <a:pPr marL="685800" marR="0">
              <a:lnSpc>
                <a:spcPct val="107000"/>
              </a:lnSpc>
              <a:spcAft>
                <a:spcPts val="800"/>
              </a:spcAft>
            </a:pPr>
            <a:r>
              <a:rPr lang="en-IN" sz="3200" kern="100" dirty="0">
                <a:solidFill>
                  <a:schemeClr val="bg1"/>
                </a:solidFill>
                <a:effectLst/>
                <a:latin typeface="Times New Roman" panose="02020603050405020304" pitchFamily="18" charset="0"/>
                <a:ea typeface="Calibri" panose="020F0502020204030204" pitchFamily="34" charset="0"/>
              </a:rPr>
              <a:t>Teach grammar concepts like tenses or parts of speech.</a:t>
            </a:r>
          </a:p>
          <a:p>
            <a:pPr marL="685800" marR="0">
              <a:lnSpc>
                <a:spcPct val="107000"/>
              </a:lnSpc>
              <a:spcAft>
                <a:spcPts val="800"/>
              </a:spcAft>
            </a:pPr>
            <a:r>
              <a:rPr lang="en-IN" sz="3200" dirty="0">
                <a:solidFill>
                  <a:schemeClr val="bg1"/>
                </a:solidFill>
                <a:effectLst/>
                <a:latin typeface="Times New Roman" panose="02020603050405020304" pitchFamily="18" charset="0"/>
                <a:ea typeface="Calibri" panose="020F0502020204030204" pitchFamily="34" charset="0"/>
              </a:rPr>
              <a:t>Develop listening and speaking skills through storytelling.</a:t>
            </a:r>
          </a:p>
        </p:txBody>
      </p:sp>
    </p:spTree>
    <p:extLst>
      <p:ext uri="{BB962C8B-B14F-4D97-AF65-F5344CB8AC3E}">
        <p14:creationId xmlns:p14="http://schemas.microsoft.com/office/powerpoint/2010/main" val="1251434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3096A-0DFD-5503-E129-66DF7FD6E0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05D115-64C6-F81D-2522-2116B4E929E4}"/>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Analyze Learners’ Needs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2B613D39-720E-8763-85F0-C2BA520C9E25}"/>
              </a:ext>
            </a:extLst>
          </p:cNvPr>
          <p:cNvSpPr>
            <a:spLocks noGrp="1"/>
          </p:cNvSpPr>
          <p:nvPr>
            <p:ph idx="1"/>
          </p:nvPr>
        </p:nvSpPr>
        <p:spPr>
          <a:xfrm>
            <a:off x="412955" y="1573160"/>
            <a:ext cx="11208772" cy="4397319"/>
          </a:xfrm>
        </p:spPr>
        <p:txBody>
          <a:bodyPr>
            <a:noAutofit/>
          </a:bodyPr>
          <a:lstStyle/>
          <a:p>
            <a:pPr marL="228600" marR="0">
              <a:lnSpc>
                <a:spcPct val="107000"/>
              </a:lnSpc>
              <a:spcAft>
                <a:spcPts val="800"/>
              </a:spcAft>
            </a:pPr>
            <a:r>
              <a:rPr lang="en-IN" sz="3200" b="1" kern="100" dirty="0">
                <a:solidFill>
                  <a:schemeClr val="bg1"/>
                </a:solidFill>
                <a:effectLst/>
                <a:latin typeface="Times New Roman" panose="02020603050405020304" pitchFamily="18" charset="0"/>
                <a:ea typeface="Calibri" panose="020F0502020204030204" pitchFamily="34" charset="0"/>
              </a:rPr>
              <a:t>Considerations</a:t>
            </a:r>
            <a:r>
              <a:rPr lang="en-IN" sz="3200"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sz="3200" kern="100" dirty="0">
                <a:solidFill>
                  <a:schemeClr val="bg1"/>
                </a:solidFill>
                <a:effectLst/>
                <a:latin typeface="Times New Roman" panose="02020603050405020304" pitchFamily="18" charset="0"/>
                <a:ea typeface="Calibri" panose="020F0502020204030204" pitchFamily="34" charset="0"/>
              </a:rPr>
              <a:t>Students' proficiency levels.</a:t>
            </a:r>
          </a:p>
          <a:p>
            <a:pPr marL="685800" marR="0">
              <a:lnSpc>
                <a:spcPct val="107000"/>
              </a:lnSpc>
              <a:spcAft>
                <a:spcPts val="800"/>
              </a:spcAft>
            </a:pPr>
            <a:r>
              <a:rPr lang="en-IN" sz="3200" kern="100" dirty="0">
                <a:solidFill>
                  <a:schemeClr val="bg1"/>
                </a:solidFill>
                <a:effectLst/>
                <a:latin typeface="Times New Roman" panose="02020603050405020304" pitchFamily="18" charset="0"/>
                <a:ea typeface="Calibri" panose="020F0502020204030204" pitchFamily="34" charset="0"/>
              </a:rPr>
              <a:t>Technological access (smartphones, computers, internet).</a:t>
            </a:r>
          </a:p>
          <a:p>
            <a:pPr marL="685800" marR="0">
              <a:lnSpc>
                <a:spcPct val="107000"/>
              </a:lnSpc>
              <a:spcAft>
                <a:spcPts val="800"/>
              </a:spcAft>
            </a:pPr>
            <a:r>
              <a:rPr lang="en-IN" sz="3200" dirty="0">
                <a:solidFill>
                  <a:schemeClr val="bg1"/>
                </a:solidFill>
                <a:effectLst/>
                <a:latin typeface="Times New Roman" panose="02020603050405020304" pitchFamily="18" charset="0"/>
                <a:ea typeface="Calibri" panose="020F0502020204030204" pitchFamily="34" charset="0"/>
              </a:rPr>
              <a:t>Learning preferences (visual, auditory, </a:t>
            </a:r>
            <a:r>
              <a:rPr lang="en-IN" sz="3200" dirty="0" err="1">
                <a:solidFill>
                  <a:schemeClr val="bg1"/>
                </a:solidFill>
                <a:effectLst/>
                <a:latin typeface="Times New Roman" panose="02020603050405020304" pitchFamily="18" charset="0"/>
                <a:ea typeface="Calibri" panose="020F0502020204030204" pitchFamily="34" charset="0"/>
              </a:rPr>
              <a:t>kinesthetic</a:t>
            </a:r>
            <a:r>
              <a:rPr lang="en-IN" sz="3200" dirty="0">
                <a:solidFill>
                  <a:schemeClr val="bg1"/>
                </a:solidFill>
                <a:effectLst/>
                <a:latin typeface="Times New Roman" panose="02020603050405020304" pitchFamily="18" charset="0"/>
                <a:ea typeface="Calibri" panose="020F0502020204030204" pitchFamily="34" charset="0"/>
              </a:rPr>
              <a:t>).</a:t>
            </a:r>
          </a:p>
        </p:txBody>
      </p:sp>
    </p:spTree>
    <p:extLst>
      <p:ext uri="{BB962C8B-B14F-4D97-AF65-F5344CB8AC3E}">
        <p14:creationId xmlns:p14="http://schemas.microsoft.com/office/powerpoint/2010/main" val="3436848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8DD70-3388-C8A4-58E6-419C513FB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311BBB-E553-B087-58A6-3AB55EFB20E2}"/>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Select Appropriate Content Types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F4A3BAF7-770A-009C-E264-D2799A66291F}"/>
              </a:ext>
            </a:extLst>
          </p:cNvPr>
          <p:cNvSpPr>
            <a:spLocks noGrp="1"/>
          </p:cNvSpPr>
          <p:nvPr>
            <p:ph idx="1"/>
          </p:nvPr>
        </p:nvSpPr>
        <p:spPr>
          <a:xfrm>
            <a:off x="412955" y="1573160"/>
            <a:ext cx="11208772" cy="4397319"/>
          </a:xfrm>
        </p:spPr>
        <p:txBody>
          <a:bodyPr>
            <a:noAutofit/>
          </a:bodyPr>
          <a:lstStyle/>
          <a:p>
            <a:pPr marL="2286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Content Formats</a:t>
            </a:r>
            <a:r>
              <a:rPr lang="en-IN" kern="100" dirty="0">
                <a:solidFill>
                  <a:schemeClr val="bg1"/>
                </a:solidFill>
                <a:effectLst/>
                <a:latin typeface="Times New Roman" panose="02020603050405020304" pitchFamily="18" charset="0"/>
                <a:ea typeface="Calibri" panose="020F0502020204030204" pitchFamily="34" charset="0"/>
              </a:rPr>
              <a:t>:</a:t>
            </a:r>
          </a:p>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Videos</a:t>
            </a:r>
            <a:r>
              <a:rPr lang="en-IN" kern="100" dirty="0">
                <a:solidFill>
                  <a:schemeClr val="bg1"/>
                </a:solidFill>
                <a:effectLst/>
                <a:latin typeface="Times New Roman" panose="02020603050405020304" pitchFamily="18" charset="0"/>
                <a:ea typeface="Calibri" panose="020F0502020204030204" pitchFamily="34" charset="0"/>
              </a:rPr>
              <a:t>: For explaining concepts, grammar lessons, or storytelling.</a:t>
            </a:r>
          </a:p>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Interactive Quizzes</a:t>
            </a:r>
            <a:r>
              <a:rPr lang="en-IN" kern="100" dirty="0">
                <a:solidFill>
                  <a:schemeClr val="bg1"/>
                </a:solidFill>
                <a:effectLst/>
                <a:latin typeface="Times New Roman" panose="02020603050405020304" pitchFamily="18" charset="0"/>
                <a:ea typeface="Calibri" panose="020F0502020204030204" pitchFamily="34" charset="0"/>
              </a:rPr>
              <a:t>: For self-assessment and practice.</a:t>
            </a:r>
          </a:p>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Presentations</a:t>
            </a:r>
            <a:r>
              <a:rPr lang="en-IN" kern="100" dirty="0">
                <a:solidFill>
                  <a:schemeClr val="bg1"/>
                </a:solidFill>
                <a:effectLst/>
                <a:latin typeface="Times New Roman" panose="02020603050405020304" pitchFamily="18" charset="0"/>
                <a:ea typeface="Calibri" panose="020F0502020204030204" pitchFamily="34" charset="0"/>
              </a:rPr>
              <a:t>: For detailed explanations and class discussions.</a:t>
            </a:r>
          </a:p>
          <a:p>
            <a:pPr marL="685800" marR="0" algn="just">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E-Books/PDFs</a:t>
            </a:r>
            <a:r>
              <a:rPr lang="en-IN" kern="100" dirty="0">
                <a:solidFill>
                  <a:schemeClr val="bg1"/>
                </a:solidFill>
                <a:effectLst/>
                <a:latin typeface="Times New Roman" panose="02020603050405020304" pitchFamily="18" charset="0"/>
                <a:ea typeface="Calibri" panose="020F0502020204030204" pitchFamily="34" charset="0"/>
              </a:rPr>
              <a:t>: For reading comprehension and grammar exercises.</a:t>
            </a:r>
          </a:p>
          <a:p>
            <a:pPr marL="685800" marR="0">
              <a:lnSpc>
                <a:spcPct val="107000"/>
              </a:lnSpc>
              <a:spcAft>
                <a:spcPts val="800"/>
              </a:spcAft>
            </a:pPr>
            <a:r>
              <a:rPr lang="en-IN" b="1" dirty="0">
                <a:solidFill>
                  <a:schemeClr val="bg1"/>
                </a:solidFill>
                <a:effectLst/>
                <a:latin typeface="Times New Roman" panose="02020603050405020304" pitchFamily="18" charset="0"/>
                <a:ea typeface="Calibri" panose="020F0502020204030204" pitchFamily="34" charset="0"/>
              </a:rPr>
              <a:t>Audio Files</a:t>
            </a:r>
            <a:r>
              <a:rPr lang="en-IN" dirty="0">
                <a:solidFill>
                  <a:schemeClr val="bg1"/>
                </a:solidFill>
                <a:effectLst/>
                <a:latin typeface="Times New Roman" panose="02020603050405020304" pitchFamily="18" charset="0"/>
                <a:ea typeface="Calibri" panose="020F0502020204030204" pitchFamily="34" charset="0"/>
              </a:rPr>
              <a:t>: For pronunciation, listening activities, </a:t>
            </a:r>
            <a:br>
              <a:rPr lang="en-IN" dirty="0">
                <a:solidFill>
                  <a:schemeClr val="bg1"/>
                </a:solidFill>
                <a:effectLst/>
                <a:latin typeface="Times New Roman" panose="02020603050405020304" pitchFamily="18" charset="0"/>
                <a:ea typeface="Calibri" panose="020F0502020204030204" pitchFamily="34" charset="0"/>
              </a:rPr>
            </a:br>
            <a:r>
              <a:rPr lang="en-IN" dirty="0">
                <a:solidFill>
                  <a:schemeClr val="bg1"/>
                </a:solidFill>
                <a:effectLst/>
                <a:latin typeface="Times New Roman" panose="02020603050405020304" pitchFamily="18" charset="0"/>
                <a:ea typeface="Calibri" panose="020F0502020204030204" pitchFamily="34" charset="0"/>
              </a:rPr>
              <a:t>and dictation.</a:t>
            </a:r>
          </a:p>
        </p:txBody>
      </p:sp>
    </p:spTree>
    <p:extLst>
      <p:ext uri="{BB962C8B-B14F-4D97-AF65-F5344CB8AC3E}">
        <p14:creationId xmlns:p14="http://schemas.microsoft.com/office/powerpoint/2010/main" val="3918014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7D890-4FD6-BB05-CF4F-689FA409D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D4A66-BB4F-B443-B968-EC8B1B34A740}"/>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Choose Development Tools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F208148-3189-BB8F-A63B-A2723B235B5D}"/>
              </a:ext>
            </a:extLst>
          </p:cNvPr>
          <p:cNvSpPr>
            <a:spLocks noGrp="1"/>
          </p:cNvSpPr>
          <p:nvPr>
            <p:ph idx="1"/>
          </p:nvPr>
        </p:nvSpPr>
        <p:spPr>
          <a:xfrm>
            <a:off x="412955" y="1406014"/>
            <a:ext cx="11208772" cy="4564466"/>
          </a:xfrm>
        </p:spPr>
        <p:txBody>
          <a:bodyPr>
            <a:noAutofit/>
          </a:bodyPr>
          <a:lstStyle/>
          <a:p>
            <a:pPr marL="228600" marR="0">
              <a:lnSpc>
                <a:spcPct val="107000"/>
              </a:lnSpc>
              <a:spcAft>
                <a:spcPts val="800"/>
              </a:spcAft>
            </a:pPr>
            <a:r>
              <a:rPr lang="en-IN" sz="2600" b="1" kern="100" dirty="0">
                <a:solidFill>
                  <a:schemeClr val="bg1"/>
                </a:solidFill>
                <a:effectLst/>
                <a:latin typeface="Times New Roman" panose="02020603050405020304" pitchFamily="18" charset="0"/>
                <a:ea typeface="Calibri" panose="020F0502020204030204" pitchFamily="34" charset="0"/>
              </a:rPr>
              <a:t>Free Tools for Content Creation</a:t>
            </a:r>
            <a:r>
              <a:rPr lang="en-IN" sz="2600"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sz="2600" b="1" kern="100" dirty="0">
                <a:solidFill>
                  <a:schemeClr val="bg1"/>
                </a:solidFill>
                <a:effectLst/>
                <a:latin typeface="Times New Roman" panose="02020603050405020304" pitchFamily="18" charset="0"/>
                <a:ea typeface="Calibri" panose="020F0502020204030204" pitchFamily="34" charset="0"/>
              </a:rPr>
              <a:t>Google Docs &amp; MS Word (Free Version)</a:t>
            </a:r>
            <a:r>
              <a:rPr lang="en-IN" sz="2600" kern="100" dirty="0">
                <a:solidFill>
                  <a:schemeClr val="bg1"/>
                </a:solidFill>
                <a:effectLst/>
                <a:latin typeface="Times New Roman" panose="02020603050405020304" pitchFamily="18" charset="0"/>
                <a:ea typeface="Calibri" panose="020F0502020204030204" pitchFamily="34" charset="0"/>
              </a:rPr>
              <a:t>: For creating worksheets and e-books.</a:t>
            </a:r>
          </a:p>
          <a:p>
            <a:pPr marL="685800" marR="0">
              <a:lnSpc>
                <a:spcPct val="107000"/>
              </a:lnSpc>
              <a:spcAft>
                <a:spcPts val="800"/>
              </a:spcAft>
            </a:pPr>
            <a:r>
              <a:rPr lang="en-IN" sz="2600" b="1" kern="100" dirty="0">
                <a:solidFill>
                  <a:schemeClr val="bg1"/>
                </a:solidFill>
                <a:effectLst/>
                <a:latin typeface="Times New Roman" panose="02020603050405020304" pitchFamily="18" charset="0"/>
                <a:ea typeface="Calibri" panose="020F0502020204030204" pitchFamily="34" charset="0"/>
              </a:rPr>
              <a:t>Google Slides &amp; MS PowerPoint (Free Version)</a:t>
            </a:r>
            <a:r>
              <a:rPr lang="en-IN" sz="2600" kern="100" dirty="0">
                <a:solidFill>
                  <a:schemeClr val="bg1"/>
                </a:solidFill>
                <a:effectLst/>
                <a:latin typeface="Times New Roman" panose="02020603050405020304" pitchFamily="18" charset="0"/>
                <a:ea typeface="Calibri" panose="020F0502020204030204" pitchFamily="34" charset="0"/>
              </a:rPr>
              <a:t>: For interactive presentations.</a:t>
            </a:r>
          </a:p>
          <a:p>
            <a:pPr marL="685800" marR="0">
              <a:lnSpc>
                <a:spcPct val="107000"/>
              </a:lnSpc>
              <a:spcAft>
                <a:spcPts val="800"/>
              </a:spcAft>
            </a:pPr>
            <a:r>
              <a:rPr lang="en-IN" sz="2600" b="1" kern="100" dirty="0">
                <a:solidFill>
                  <a:schemeClr val="bg1"/>
                </a:solidFill>
                <a:effectLst/>
                <a:latin typeface="Times New Roman" panose="02020603050405020304" pitchFamily="18" charset="0"/>
                <a:ea typeface="Calibri" panose="020F0502020204030204" pitchFamily="34" charset="0"/>
              </a:rPr>
              <a:t>Canva</a:t>
            </a:r>
            <a:r>
              <a:rPr lang="en-IN" sz="2600" kern="100" dirty="0">
                <a:solidFill>
                  <a:schemeClr val="bg1"/>
                </a:solidFill>
                <a:effectLst/>
                <a:latin typeface="Times New Roman" panose="02020603050405020304" pitchFamily="18" charset="0"/>
                <a:ea typeface="Calibri" panose="020F0502020204030204" pitchFamily="34" charset="0"/>
              </a:rPr>
              <a:t>: For designing engaging visual content like posters and infographics.</a:t>
            </a:r>
          </a:p>
          <a:p>
            <a:pPr marL="685800" marR="0">
              <a:lnSpc>
                <a:spcPct val="107000"/>
              </a:lnSpc>
              <a:spcAft>
                <a:spcPts val="800"/>
              </a:spcAft>
            </a:pPr>
            <a:r>
              <a:rPr lang="en-IN" sz="2600" b="1" kern="100" dirty="0">
                <a:solidFill>
                  <a:schemeClr val="bg1"/>
                </a:solidFill>
                <a:effectLst/>
                <a:latin typeface="Times New Roman" panose="02020603050405020304" pitchFamily="18" charset="0"/>
                <a:ea typeface="Calibri" panose="020F0502020204030204" pitchFamily="34" charset="0"/>
              </a:rPr>
              <a:t>Audacity</a:t>
            </a:r>
            <a:r>
              <a:rPr lang="en-IN" sz="2600" kern="100" dirty="0">
                <a:solidFill>
                  <a:schemeClr val="bg1"/>
                </a:solidFill>
                <a:effectLst/>
                <a:latin typeface="Times New Roman" panose="02020603050405020304" pitchFamily="18" charset="0"/>
                <a:ea typeface="Calibri" panose="020F0502020204030204" pitchFamily="34" charset="0"/>
              </a:rPr>
              <a:t>: For recording and editing audio lessons.</a:t>
            </a:r>
          </a:p>
          <a:p>
            <a:pPr marL="685800" marR="0">
              <a:lnSpc>
                <a:spcPct val="107000"/>
              </a:lnSpc>
              <a:spcAft>
                <a:spcPts val="800"/>
              </a:spcAft>
            </a:pPr>
            <a:r>
              <a:rPr lang="en-IN" sz="2600" b="1" kern="100" dirty="0">
                <a:solidFill>
                  <a:schemeClr val="bg1"/>
                </a:solidFill>
                <a:effectLst/>
                <a:latin typeface="Times New Roman" panose="02020603050405020304" pitchFamily="18" charset="0"/>
                <a:ea typeface="Calibri" panose="020F0502020204030204" pitchFamily="34" charset="0"/>
              </a:rPr>
              <a:t>Screencast-O-Matic</a:t>
            </a:r>
            <a:r>
              <a:rPr lang="en-IN" sz="2600" kern="100" dirty="0">
                <a:solidFill>
                  <a:schemeClr val="bg1"/>
                </a:solidFill>
                <a:effectLst/>
                <a:latin typeface="Times New Roman" panose="02020603050405020304" pitchFamily="18" charset="0"/>
                <a:ea typeface="Calibri" panose="020F0502020204030204" pitchFamily="34" charset="0"/>
              </a:rPr>
              <a:t>: For creating video tutorials and </a:t>
            </a:r>
            <a:br>
              <a:rPr lang="en-IN" sz="2600" kern="100" dirty="0">
                <a:solidFill>
                  <a:schemeClr val="bg1"/>
                </a:solidFill>
                <a:effectLst/>
                <a:latin typeface="Times New Roman" panose="02020603050405020304" pitchFamily="18" charset="0"/>
                <a:ea typeface="Calibri" panose="020F0502020204030204" pitchFamily="34" charset="0"/>
              </a:rPr>
            </a:br>
            <a:r>
              <a:rPr lang="en-IN" sz="2600" kern="100" dirty="0">
                <a:solidFill>
                  <a:schemeClr val="bg1"/>
                </a:solidFill>
                <a:effectLst/>
                <a:latin typeface="Times New Roman" panose="02020603050405020304" pitchFamily="18" charset="0"/>
                <a:ea typeface="Calibri" panose="020F0502020204030204" pitchFamily="34" charset="0"/>
              </a:rPr>
              <a:t>screen recordings.</a:t>
            </a:r>
          </a:p>
          <a:p>
            <a:pPr marL="228600" marR="0" algn="just">
              <a:lnSpc>
                <a:spcPct val="107000"/>
              </a:lnSpc>
              <a:spcAft>
                <a:spcPts val="800"/>
              </a:spcAft>
            </a:pPr>
            <a:endParaRPr lang="en-IN" sz="26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28365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36F5E-DF08-418E-5CB8-F485E384F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6E5210-FAB3-A079-3C96-4AC44E213508}"/>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Plan Content Delivery</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D026369B-78E1-5CEF-22D6-96A735F3ADED}"/>
              </a:ext>
            </a:extLst>
          </p:cNvPr>
          <p:cNvSpPr>
            <a:spLocks noGrp="1"/>
          </p:cNvSpPr>
          <p:nvPr>
            <p:ph idx="1"/>
          </p:nvPr>
        </p:nvSpPr>
        <p:spPr>
          <a:xfrm>
            <a:off x="412955" y="1995948"/>
            <a:ext cx="11208772" cy="3974532"/>
          </a:xfrm>
        </p:spPr>
        <p:txBody>
          <a:bodyPr>
            <a:noAutofit/>
          </a:bodyPr>
          <a:lstStyle/>
          <a:p>
            <a:pPr marL="228600" marR="0">
              <a:lnSpc>
                <a:spcPct val="107000"/>
              </a:lnSpc>
              <a:spcAft>
                <a:spcPts val="800"/>
              </a:spcAft>
            </a:pPr>
            <a:r>
              <a:rPr lang="en-IN" sz="3200" b="1" kern="100" dirty="0">
                <a:solidFill>
                  <a:schemeClr val="bg1"/>
                </a:solidFill>
                <a:effectLst/>
                <a:latin typeface="Times New Roman" panose="02020603050405020304" pitchFamily="18" charset="0"/>
                <a:ea typeface="Calibri" panose="020F0502020204030204" pitchFamily="34" charset="0"/>
              </a:rPr>
              <a:t>Decide how students will access the content:</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Online Platforms</a:t>
            </a:r>
            <a:r>
              <a:rPr lang="en-IN" kern="100" dirty="0">
                <a:solidFill>
                  <a:schemeClr val="bg1"/>
                </a:solidFill>
                <a:effectLst/>
                <a:latin typeface="Times New Roman" panose="02020603050405020304" pitchFamily="18" charset="0"/>
                <a:ea typeface="Calibri" panose="020F0502020204030204" pitchFamily="34" charset="0"/>
              </a:rPr>
              <a:t>: Google Classroom, Microsoft Teams, YouTube.</a:t>
            </a:r>
          </a:p>
          <a:p>
            <a:pPr marL="685800" marR="0">
              <a:lnSpc>
                <a:spcPct val="107000"/>
              </a:lnSpc>
              <a:spcAft>
                <a:spcPts val="800"/>
              </a:spcAft>
            </a:pPr>
            <a:r>
              <a:rPr lang="en-IN" b="1" dirty="0">
                <a:solidFill>
                  <a:schemeClr val="bg1"/>
                </a:solidFill>
                <a:effectLst/>
                <a:latin typeface="Times New Roman" panose="02020603050405020304" pitchFamily="18" charset="0"/>
                <a:ea typeface="Calibri" panose="020F0502020204030204" pitchFamily="34" charset="0"/>
              </a:rPr>
              <a:t>Offline Delivery</a:t>
            </a:r>
            <a:r>
              <a:rPr lang="en-IN" dirty="0">
                <a:solidFill>
                  <a:schemeClr val="bg1"/>
                </a:solidFill>
                <a:effectLst/>
                <a:latin typeface="Times New Roman" panose="02020603050405020304" pitchFamily="18" charset="0"/>
                <a:ea typeface="Calibri" panose="020F0502020204030204" pitchFamily="34" charset="0"/>
              </a:rPr>
              <a:t>: Share PDFs and videos via pen drives or offline mobile apps.</a:t>
            </a:r>
          </a:p>
        </p:txBody>
      </p:sp>
    </p:spTree>
    <p:extLst>
      <p:ext uri="{BB962C8B-B14F-4D97-AF65-F5344CB8AC3E}">
        <p14:creationId xmlns:p14="http://schemas.microsoft.com/office/powerpoint/2010/main" val="1881335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0036E-EF63-A9EB-0C0C-D56C17C58F63}"/>
              </a:ext>
            </a:extLst>
          </p:cNvPr>
          <p:cNvSpPr>
            <a:spLocks noGrp="1"/>
          </p:cNvSpPr>
          <p:nvPr>
            <p:ph type="title"/>
          </p:nvPr>
        </p:nvSpPr>
        <p:spPr>
          <a:xfrm>
            <a:off x="838200" y="365125"/>
            <a:ext cx="10515600" cy="5504733"/>
          </a:xfrm>
        </p:spPr>
        <p:txBody>
          <a:bodyPr>
            <a:normAutofit/>
          </a:bodyPr>
          <a:lstStyle/>
          <a:p>
            <a:pPr algn="ctr"/>
            <a: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Types</a:t>
            </a:r>
            <a:b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br>
            <a: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of</a:t>
            </a:r>
            <a:b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br>
            <a:r>
              <a:rPr lang="en-US" sz="6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E-Learning Content</a:t>
            </a:r>
            <a:endParaRPr lang="en-IN" sz="6500" dirty="0"/>
          </a:p>
        </p:txBody>
      </p:sp>
    </p:spTree>
    <p:extLst>
      <p:ext uri="{BB962C8B-B14F-4D97-AF65-F5344CB8AC3E}">
        <p14:creationId xmlns:p14="http://schemas.microsoft.com/office/powerpoint/2010/main" val="4137610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072D9-BA6D-A621-38A7-4EB61153F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64B5D-61A4-C574-D78A-5D6D76B3EEF1}"/>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Video Lessons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612AD127-EA55-6793-C5D7-C178C852211D}"/>
              </a:ext>
            </a:extLst>
          </p:cNvPr>
          <p:cNvSpPr>
            <a:spLocks noGrp="1"/>
          </p:cNvSpPr>
          <p:nvPr>
            <p:ph idx="1"/>
          </p:nvPr>
        </p:nvSpPr>
        <p:spPr>
          <a:xfrm>
            <a:off x="412955" y="1759976"/>
            <a:ext cx="11208772" cy="4564466"/>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Purpose</a:t>
            </a:r>
            <a:r>
              <a:rPr lang="en-IN" kern="100" dirty="0">
                <a:solidFill>
                  <a:schemeClr val="bg1"/>
                </a:solidFill>
                <a:effectLst/>
                <a:latin typeface="Times New Roman" panose="02020603050405020304" pitchFamily="18" charset="0"/>
                <a:ea typeface="Calibri" panose="020F0502020204030204" pitchFamily="34" charset="0"/>
              </a:rPr>
              <a:t>: To visually explain grammar rules, vocabulary, or literature lessons.</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Tools</a:t>
            </a:r>
            <a:r>
              <a:rPr lang="en-IN"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YouTube</a:t>
            </a:r>
            <a:r>
              <a:rPr lang="en-IN" kern="100" dirty="0">
                <a:solidFill>
                  <a:schemeClr val="bg1"/>
                </a:solidFill>
                <a:effectLst/>
                <a:latin typeface="Times New Roman" panose="02020603050405020304" pitchFamily="18" charset="0"/>
                <a:ea typeface="Calibri" panose="020F0502020204030204" pitchFamily="34" charset="0"/>
              </a:rPr>
              <a:t>: Upload lessons for easy access.</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Screencast-O-Matic</a:t>
            </a:r>
            <a:r>
              <a:rPr lang="en-IN" kern="100" dirty="0">
                <a:solidFill>
                  <a:schemeClr val="bg1"/>
                </a:solidFill>
                <a:effectLst/>
                <a:latin typeface="Times New Roman" panose="02020603050405020304" pitchFamily="18" charset="0"/>
                <a:ea typeface="Calibri" panose="020F0502020204030204" pitchFamily="34" charset="0"/>
              </a:rPr>
              <a:t>: Create screen-recorded lessons.</a:t>
            </a:r>
          </a:p>
          <a:p>
            <a:pPr marL="685800" marR="0">
              <a:lnSpc>
                <a:spcPct val="107000"/>
              </a:lnSpc>
              <a:spcAft>
                <a:spcPts val="800"/>
              </a:spcAft>
            </a:pPr>
            <a:r>
              <a:rPr lang="en-IN" b="1" dirty="0" err="1">
                <a:solidFill>
                  <a:schemeClr val="bg1"/>
                </a:solidFill>
                <a:effectLst/>
                <a:latin typeface="Times New Roman" panose="02020603050405020304" pitchFamily="18" charset="0"/>
                <a:ea typeface="Calibri" panose="020F0502020204030204" pitchFamily="34" charset="0"/>
              </a:rPr>
              <a:t>Kinemaster</a:t>
            </a:r>
            <a:r>
              <a:rPr lang="en-IN" b="1" dirty="0">
                <a:solidFill>
                  <a:schemeClr val="bg1"/>
                </a:solidFill>
                <a:effectLst/>
                <a:latin typeface="Times New Roman" panose="02020603050405020304" pitchFamily="18" charset="0"/>
                <a:ea typeface="Calibri" panose="020F0502020204030204" pitchFamily="34" charset="0"/>
              </a:rPr>
              <a:t> (Free Version)</a:t>
            </a:r>
            <a:r>
              <a:rPr lang="en-IN" dirty="0">
                <a:solidFill>
                  <a:schemeClr val="bg1"/>
                </a:solidFill>
                <a:effectLst/>
                <a:latin typeface="Times New Roman" panose="02020603050405020304" pitchFamily="18" charset="0"/>
                <a:ea typeface="Calibri" panose="020F0502020204030204" pitchFamily="34" charset="0"/>
              </a:rPr>
              <a:t>: Edit videos with text, </a:t>
            </a:r>
            <a:br>
              <a:rPr lang="en-IN" dirty="0">
                <a:solidFill>
                  <a:schemeClr val="bg1"/>
                </a:solidFill>
                <a:effectLst/>
                <a:latin typeface="Times New Roman" panose="02020603050405020304" pitchFamily="18" charset="0"/>
                <a:ea typeface="Calibri" panose="020F0502020204030204" pitchFamily="34" charset="0"/>
              </a:rPr>
            </a:br>
            <a:r>
              <a:rPr lang="en-IN" dirty="0">
                <a:solidFill>
                  <a:schemeClr val="bg1"/>
                </a:solidFill>
                <a:effectLst/>
                <a:latin typeface="Times New Roman" panose="02020603050405020304" pitchFamily="18" charset="0"/>
                <a:ea typeface="Calibri" panose="020F0502020204030204" pitchFamily="34" charset="0"/>
              </a:rPr>
              <a:t>images, and transitions.</a:t>
            </a:r>
          </a:p>
        </p:txBody>
      </p:sp>
    </p:spTree>
    <p:extLst>
      <p:ext uri="{BB962C8B-B14F-4D97-AF65-F5344CB8AC3E}">
        <p14:creationId xmlns:p14="http://schemas.microsoft.com/office/powerpoint/2010/main" val="3498051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289CB-E646-C162-B9DD-D5803CEB0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FADA5-B404-52DD-7EBA-133892645402}"/>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Interactive Quizzes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B4B284A8-F8A5-2B0D-F57F-3DE7958BAFE1}"/>
              </a:ext>
            </a:extLst>
          </p:cNvPr>
          <p:cNvSpPr>
            <a:spLocks noGrp="1"/>
          </p:cNvSpPr>
          <p:nvPr>
            <p:ph idx="1"/>
          </p:nvPr>
        </p:nvSpPr>
        <p:spPr>
          <a:xfrm>
            <a:off x="412955" y="1563331"/>
            <a:ext cx="11208772" cy="4564466"/>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Purpose</a:t>
            </a:r>
            <a:r>
              <a:rPr lang="en-IN" kern="100" dirty="0">
                <a:solidFill>
                  <a:schemeClr val="bg1"/>
                </a:solidFill>
                <a:effectLst/>
                <a:latin typeface="Times New Roman" panose="02020603050405020304" pitchFamily="18" charset="0"/>
                <a:ea typeface="Calibri" panose="020F0502020204030204" pitchFamily="34" charset="0"/>
              </a:rPr>
              <a:t>: To reinforce learning through practice and assessment.</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Tools</a:t>
            </a:r>
            <a:r>
              <a:rPr lang="en-IN"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Google Forms</a:t>
            </a:r>
            <a:r>
              <a:rPr lang="en-IN" kern="100" dirty="0">
                <a:solidFill>
                  <a:schemeClr val="bg1"/>
                </a:solidFill>
                <a:effectLst/>
                <a:latin typeface="Times New Roman" panose="02020603050405020304" pitchFamily="18" charset="0"/>
                <a:ea typeface="Calibri" panose="020F0502020204030204" pitchFamily="34" charset="0"/>
              </a:rPr>
              <a:t>: Create multiple-choice, fill-in-the-blank, and short-answer quizzes.</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Kahoot!</a:t>
            </a:r>
            <a:r>
              <a:rPr lang="en-IN" kern="100" dirty="0">
                <a:solidFill>
                  <a:schemeClr val="bg1"/>
                </a:solidFill>
                <a:effectLst/>
                <a:latin typeface="Times New Roman" panose="02020603050405020304" pitchFamily="18" charset="0"/>
                <a:ea typeface="Calibri" panose="020F0502020204030204" pitchFamily="34" charset="0"/>
              </a:rPr>
              <a:t>: For game-based learning quizzes.</a:t>
            </a:r>
          </a:p>
          <a:p>
            <a:pPr marL="685800" marR="0">
              <a:lnSpc>
                <a:spcPct val="107000"/>
              </a:lnSpc>
              <a:spcAft>
                <a:spcPts val="800"/>
              </a:spcAft>
            </a:pPr>
            <a:r>
              <a:rPr lang="en-IN" b="1" dirty="0">
                <a:solidFill>
                  <a:schemeClr val="bg1"/>
                </a:solidFill>
                <a:effectLst/>
                <a:latin typeface="Times New Roman" panose="02020603050405020304" pitchFamily="18" charset="0"/>
                <a:ea typeface="Calibri" panose="020F0502020204030204" pitchFamily="34" charset="0"/>
              </a:rPr>
              <a:t>Quizizz</a:t>
            </a:r>
            <a:r>
              <a:rPr lang="en-IN" dirty="0">
                <a:solidFill>
                  <a:schemeClr val="bg1"/>
                </a:solidFill>
                <a:effectLst/>
                <a:latin typeface="Times New Roman" panose="02020603050405020304" pitchFamily="18" charset="0"/>
                <a:ea typeface="Calibri" panose="020F0502020204030204" pitchFamily="34" charset="0"/>
              </a:rPr>
              <a:t>: Self-paced quizzes with instant feedback.</a:t>
            </a:r>
          </a:p>
        </p:txBody>
      </p:sp>
    </p:spTree>
    <p:extLst>
      <p:ext uri="{BB962C8B-B14F-4D97-AF65-F5344CB8AC3E}">
        <p14:creationId xmlns:p14="http://schemas.microsoft.com/office/powerpoint/2010/main" val="1422020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1B004-9F8F-202A-7D6D-776288CD8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6FCDC-76BE-162B-5D96-F62150BF5820}"/>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E-Books and Digital Worksheets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EA829E76-F184-E143-808E-B7442D78A086}"/>
              </a:ext>
            </a:extLst>
          </p:cNvPr>
          <p:cNvSpPr>
            <a:spLocks noGrp="1"/>
          </p:cNvSpPr>
          <p:nvPr>
            <p:ph idx="1"/>
          </p:nvPr>
        </p:nvSpPr>
        <p:spPr>
          <a:xfrm>
            <a:off x="412955" y="1563331"/>
            <a:ext cx="11208772" cy="4564466"/>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Purpose</a:t>
            </a:r>
            <a:r>
              <a:rPr lang="en-IN" kern="100" dirty="0">
                <a:solidFill>
                  <a:schemeClr val="bg1"/>
                </a:solidFill>
                <a:effectLst/>
                <a:latin typeface="Times New Roman" panose="02020603050405020304" pitchFamily="18" charset="0"/>
                <a:ea typeface="Calibri" panose="020F0502020204030204" pitchFamily="34" charset="0"/>
              </a:rPr>
              <a:t>: For reading comprehension and writing exercises.</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Tools</a:t>
            </a:r>
            <a:r>
              <a:rPr lang="en-IN"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Google Docs</a:t>
            </a:r>
            <a:r>
              <a:rPr lang="en-IN" kern="100" dirty="0">
                <a:solidFill>
                  <a:schemeClr val="bg1"/>
                </a:solidFill>
                <a:effectLst/>
                <a:latin typeface="Times New Roman" panose="02020603050405020304" pitchFamily="18" charset="0"/>
                <a:ea typeface="Calibri" panose="020F0502020204030204" pitchFamily="34" charset="0"/>
              </a:rPr>
              <a:t>: Create and share editable worksheets.</a:t>
            </a:r>
          </a:p>
          <a:p>
            <a:pPr marL="685800" marR="0">
              <a:lnSpc>
                <a:spcPct val="107000"/>
              </a:lnSpc>
              <a:spcAft>
                <a:spcPts val="800"/>
              </a:spcAft>
            </a:pPr>
            <a:r>
              <a:rPr lang="en-IN" b="1" dirty="0">
                <a:solidFill>
                  <a:schemeClr val="bg1"/>
                </a:solidFill>
                <a:effectLst/>
                <a:latin typeface="Times New Roman" panose="02020603050405020304" pitchFamily="18" charset="0"/>
                <a:ea typeface="Calibri" panose="020F0502020204030204" pitchFamily="34" charset="0"/>
              </a:rPr>
              <a:t>Microsoft Word (Free Version)</a:t>
            </a:r>
            <a:r>
              <a:rPr lang="en-IN" dirty="0">
                <a:solidFill>
                  <a:schemeClr val="bg1"/>
                </a:solidFill>
                <a:effectLst/>
                <a:latin typeface="Times New Roman" panose="02020603050405020304" pitchFamily="18" charset="0"/>
                <a:ea typeface="Calibri" panose="020F0502020204030204" pitchFamily="34" charset="0"/>
              </a:rPr>
              <a:t>: Design e-books and printable PDFs.</a:t>
            </a:r>
          </a:p>
        </p:txBody>
      </p:sp>
    </p:spTree>
    <p:extLst>
      <p:ext uri="{BB962C8B-B14F-4D97-AF65-F5344CB8AC3E}">
        <p14:creationId xmlns:p14="http://schemas.microsoft.com/office/powerpoint/2010/main" val="3781998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7D630-E7A4-62B1-ABF1-393C81F174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E16AB-5AD0-534B-BB70-033AC0F8D86C}"/>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Presentations and Slides</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C854339F-9B5B-E9B4-9A83-6B44CD54BF54}"/>
              </a:ext>
            </a:extLst>
          </p:cNvPr>
          <p:cNvSpPr>
            <a:spLocks noGrp="1"/>
          </p:cNvSpPr>
          <p:nvPr>
            <p:ph idx="1"/>
          </p:nvPr>
        </p:nvSpPr>
        <p:spPr>
          <a:xfrm>
            <a:off x="412955" y="1563331"/>
            <a:ext cx="11208772" cy="4564466"/>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Purpose</a:t>
            </a:r>
            <a:r>
              <a:rPr lang="en-IN" kern="100" dirty="0">
                <a:solidFill>
                  <a:schemeClr val="bg1"/>
                </a:solidFill>
                <a:effectLst/>
                <a:latin typeface="Times New Roman" panose="02020603050405020304" pitchFamily="18" charset="0"/>
                <a:ea typeface="Calibri" panose="020F0502020204030204" pitchFamily="34" charset="0"/>
              </a:rPr>
              <a:t>: To teach concepts step-by-step and for classroom discussions.</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Tools</a:t>
            </a:r>
            <a:r>
              <a:rPr lang="en-IN"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Google Slides</a:t>
            </a:r>
            <a:r>
              <a:rPr lang="en-IN" kern="100" dirty="0">
                <a:solidFill>
                  <a:schemeClr val="bg1"/>
                </a:solidFill>
                <a:effectLst/>
                <a:latin typeface="Times New Roman" panose="02020603050405020304" pitchFamily="18" charset="0"/>
                <a:ea typeface="Calibri" panose="020F0502020204030204" pitchFamily="34" charset="0"/>
              </a:rPr>
              <a:t>: Cloud-based, collaborative slideshows.</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Microsoft PowerPoint (Free Version)</a:t>
            </a:r>
            <a:r>
              <a:rPr lang="en-IN" kern="100" dirty="0">
                <a:solidFill>
                  <a:schemeClr val="bg1"/>
                </a:solidFill>
                <a:effectLst/>
                <a:latin typeface="Times New Roman" panose="02020603050405020304" pitchFamily="18" charset="0"/>
                <a:ea typeface="Calibri" panose="020F0502020204030204" pitchFamily="34" charset="0"/>
              </a:rPr>
              <a:t>: For offline presentations.</a:t>
            </a:r>
          </a:p>
          <a:p>
            <a:pPr marL="685800" marR="0">
              <a:lnSpc>
                <a:spcPct val="107000"/>
              </a:lnSpc>
              <a:spcAft>
                <a:spcPts val="800"/>
              </a:spcAft>
            </a:pPr>
            <a:r>
              <a:rPr lang="en-IN" b="1" dirty="0">
                <a:solidFill>
                  <a:schemeClr val="bg1"/>
                </a:solidFill>
                <a:effectLst/>
                <a:latin typeface="Times New Roman" panose="02020603050405020304" pitchFamily="18" charset="0"/>
                <a:ea typeface="Calibri" panose="020F0502020204030204" pitchFamily="34" charset="0"/>
              </a:rPr>
              <a:t>Canva</a:t>
            </a:r>
            <a:r>
              <a:rPr lang="en-IN" dirty="0">
                <a:solidFill>
                  <a:schemeClr val="bg1"/>
                </a:solidFill>
                <a:effectLst/>
                <a:latin typeface="Times New Roman" panose="02020603050405020304" pitchFamily="18" charset="0"/>
                <a:ea typeface="Calibri" panose="020F0502020204030204" pitchFamily="34" charset="0"/>
              </a:rPr>
              <a:t>: For visually appealing slides with templates.</a:t>
            </a:r>
          </a:p>
        </p:txBody>
      </p:sp>
    </p:spTree>
    <p:extLst>
      <p:ext uri="{BB962C8B-B14F-4D97-AF65-F5344CB8AC3E}">
        <p14:creationId xmlns:p14="http://schemas.microsoft.com/office/powerpoint/2010/main" val="2585621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B2F78-9B3A-2F59-CC51-5DBDA88E9F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79E6A8-A651-C5AB-1BF0-88ECACE13DC2}"/>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Podcasts and Audio Content</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BEA9F53C-CEE9-F81D-443E-4EB871DBD1C6}"/>
              </a:ext>
            </a:extLst>
          </p:cNvPr>
          <p:cNvSpPr>
            <a:spLocks noGrp="1"/>
          </p:cNvSpPr>
          <p:nvPr>
            <p:ph idx="1"/>
          </p:nvPr>
        </p:nvSpPr>
        <p:spPr>
          <a:xfrm>
            <a:off x="412955" y="1563331"/>
            <a:ext cx="11208772" cy="4564466"/>
          </a:xfrm>
        </p:spPr>
        <p:txBody>
          <a:bodyPr>
            <a:noAutofit/>
          </a:bodyPr>
          <a:lstStyle/>
          <a:p>
            <a:pPr marL="342900" marR="0" lvl="0" indent="-342900">
              <a:lnSpc>
                <a:spcPct val="107000"/>
              </a:lnSpc>
              <a:spcAft>
                <a:spcPts val="800"/>
              </a:spcAft>
              <a:buSzPts val="1000"/>
              <a:buFont typeface="Symbol" panose="05050102010706020507" pitchFamily="18" charset="2"/>
              <a:buChar char=""/>
              <a:tabLst>
                <a:tab pos="457200" algn="l"/>
              </a:tabLst>
            </a:pPr>
            <a:r>
              <a:rPr lang="en-IN" b="1" kern="100" dirty="0">
                <a:solidFill>
                  <a:schemeClr val="bg1"/>
                </a:solidFill>
                <a:effectLst/>
                <a:latin typeface="Times New Roman" panose="02020603050405020304" pitchFamily="18" charset="0"/>
                <a:ea typeface="Calibri" panose="020F0502020204030204" pitchFamily="34" charset="0"/>
              </a:rPr>
              <a:t>Purpose</a:t>
            </a:r>
            <a:r>
              <a:rPr lang="en-IN" kern="100" dirty="0">
                <a:solidFill>
                  <a:schemeClr val="bg1"/>
                </a:solidFill>
                <a:effectLst/>
                <a:latin typeface="Times New Roman" panose="02020603050405020304" pitchFamily="18" charset="0"/>
                <a:ea typeface="Calibri" panose="020F0502020204030204" pitchFamily="34" charset="0"/>
              </a:rPr>
              <a:t>: For listening comprehension, storytelling, and pronunciation practice.</a:t>
            </a:r>
          </a:p>
          <a:p>
            <a:pPr marL="342900" marR="0" lvl="0" indent="-342900">
              <a:lnSpc>
                <a:spcPct val="107000"/>
              </a:lnSpc>
              <a:spcAft>
                <a:spcPts val="800"/>
              </a:spcAft>
              <a:buSzPts val="1000"/>
              <a:buFont typeface="Symbol" panose="05050102010706020507" pitchFamily="18" charset="2"/>
              <a:buChar char=""/>
              <a:tabLst>
                <a:tab pos="457200" algn="l"/>
              </a:tabLst>
            </a:pPr>
            <a:r>
              <a:rPr lang="en-IN" b="1" kern="100" dirty="0">
                <a:solidFill>
                  <a:schemeClr val="bg1"/>
                </a:solidFill>
                <a:effectLst/>
                <a:latin typeface="Times New Roman" panose="02020603050405020304" pitchFamily="18" charset="0"/>
                <a:ea typeface="Calibri" panose="020F0502020204030204" pitchFamily="34" charset="0"/>
              </a:rPr>
              <a:t>Tools</a:t>
            </a:r>
            <a:r>
              <a:rPr lang="en-IN" kern="100" dirty="0">
                <a:solidFill>
                  <a:schemeClr val="bg1"/>
                </a:solidFill>
                <a:effectLst/>
                <a:latin typeface="Times New Roman" panose="02020603050405020304" pitchFamily="18" charset="0"/>
                <a:ea typeface="Calibri" panose="020F0502020204030204" pitchFamily="34" charset="0"/>
              </a:rPr>
              <a:t>:</a:t>
            </a:r>
          </a:p>
          <a:p>
            <a:pPr marL="742950" marR="0" lvl="1" indent="-285750">
              <a:lnSpc>
                <a:spcPct val="107000"/>
              </a:lnSpc>
              <a:spcAft>
                <a:spcPts val="800"/>
              </a:spcAft>
              <a:buSzPts val="1000"/>
              <a:buFont typeface="Courier New" panose="02070309020205020404" pitchFamily="49" charset="0"/>
              <a:buChar char="o"/>
              <a:tabLst>
                <a:tab pos="914400" algn="l"/>
              </a:tabLst>
            </a:pPr>
            <a:r>
              <a:rPr lang="en-IN" sz="28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Audacity</a:t>
            </a:r>
            <a:r>
              <a:rPr lang="en-IN" sz="2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Record and edit high-quality audio lessons.</a:t>
            </a:r>
          </a:p>
          <a:p>
            <a:pPr marL="742950" marR="0" lvl="1" indent="-285750">
              <a:lnSpc>
                <a:spcPct val="107000"/>
              </a:lnSpc>
              <a:spcAft>
                <a:spcPts val="800"/>
              </a:spcAft>
              <a:buSzPts val="1000"/>
              <a:buFont typeface="Courier New" panose="02070309020205020404" pitchFamily="49" charset="0"/>
              <a:buChar char="o"/>
              <a:tabLst>
                <a:tab pos="914400" algn="l"/>
              </a:tabLst>
            </a:pPr>
            <a:r>
              <a:rPr lang="en-IN" b="1" dirty="0">
                <a:solidFill>
                  <a:schemeClr val="bg1"/>
                </a:solidFill>
                <a:effectLst/>
                <a:latin typeface="Times New Roman" panose="02020603050405020304" pitchFamily="18" charset="0"/>
                <a:ea typeface="Calibri" panose="020F0502020204030204" pitchFamily="34" charset="0"/>
              </a:rPr>
              <a:t>Anchor (Free Podcast Platform)</a:t>
            </a:r>
            <a:r>
              <a:rPr lang="en-IN" dirty="0">
                <a:solidFill>
                  <a:schemeClr val="bg1"/>
                </a:solidFill>
                <a:effectLst/>
                <a:latin typeface="Times New Roman" panose="02020603050405020304" pitchFamily="18" charset="0"/>
                <a:ea typeface="Calibri" panose="020F0502020204030204" pitchFamily="34" charset="0"/>
              </a:rPr>
              <a:t>: Create and share educational podcasts.</a:t>
            </a:r>
          </a:p>
        </p:txBody>
      </p:sp>
    </p:spTree>
    <p:extLst>
      <p:ext uri="{BB962C8B-B14F-4D97-AF65-F5344CB8AC3E}">
        <p14:creationId xmlns:p14="http://schemas.microsoft.com/office/powerpoint/2010/main" val="1210332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077D-0663-1FB4-5C6A-185BD56452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35A3C-15A8-7CF1-9353-57626DF7553B}"/>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Steps to Create a Video Lesson</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F125E994-454E-E289-1642-ED804DC4525F}"/>
              </a:ext>
            </a:extLst>
          </p:cNvPr>
          <p:cNvSpPr>
            <a:spLocks noGrp="1"/>
          </p:cNvSpPr>
          <p:nvPr>
            <p:ph idx="1"/>
          </p:nvPr>
        </p:nvSpPr>
        <p:spPr>
          <a:xfrm>
            <a:off x="412955" y="1563331"/>
            <a:ext cx="11208772" cy="4564466"/>
          </a:xfrm>
        </p:spPr>
        <p:txBody>
          <a:bodyPr>
            <a:noAutofit/>
          </a:bodyPr>
          <a:lstStyle/>
          <a:p>
            <a:pPr marL="2286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Plan the Content</a:t>
            </a:r>
            <a:r>
              <a:rPr lang="en-IN" sz="2400" kern="100" dirty="0">
                <a:solidFill>
                  <a:schemeClr val="bg1"/>
                </a:solidFill>
                <a:effectLst/>
                <a:latin typeface="Times New Roman" panose="02020603050405020304" pitchFamily="18" charset="0"/>
                <a:ea typeface="Calibri" panose="020F0502020204030204" pitchFamily="34" charset="0"/>
              </a:rPr>
              <a:t>: Outline key points, scripts, and visual aids.</a:t>
            </a:r>
          </a:p>
          <a:p>
            <a:pPr marL="2286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Record the Lesson</a:t>
            </a:r>
            <a:r>
              <a:rPr lang="en-IN" sz="2400" kern="100" dirty="0">
                <a:solidFill>
                  <a:schemeClr val="bg1"/>
                </a:solidFill>
                <a:effectLst/>
                <a:latin typeface="Times New Roman" panose="02020603050405020304" pitchFamily="18" charset="0"/>
                <a:ea typeface="Calibri" panose="020F0502020204030204" pitchFamily="34" charset="0"/>
              </a:rPr>
              <a:t>: Use tools like </a:t>
            </a:r>
            <a:r>
              <a:rPr lang="en-IN" sz="2400" b="1" kern="100" dirty="0">
                <a:solidFill>
                  <a:schemeClr val="bg1"/>
                </a:solidFill>
                <a:effectLst/>
                <a:latin typeface="Times New Roman" panose="02020603050405020304" pitchFamily="18" charset="0"/>
                <a:ea typeface="Calibri" panose="020F0502020204030204" pitchFamily="34" charset="0"/>
              </a:rPr>
              <a:t>Screencast-O-Matic</a:t>
            </a:r>
            <a:r>
              <a:rPr lang="en-IN" sz="2400" kern="100" dirty="0">
                <a:solidFill>
                  <a:schemeClr val="bg1"/>
                </a:solidFill>
                <a:effectLst/>
                <a:latin typeface="Times New Roman" panose="02020603050405020304" pitchFamily="18" charset="0"/>
                <a:ea typeface="Calibri" panose="020F0502020204030204" pitchFamily="34" charset="0"/>
              </a:rPr>
              <a:t> or a smartphone camera.</a:t>
            </a:r>
          </a:p>
          <a:p>
            <a:pPr marL="2286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Edit the Video</a:t>
            </a:r>
            <a:r>
              <a:rPr lang="en-IN" sz="2400"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sz="2400" kern="100" dirty="0">
                <a:solidFill>
                  <a:schemeClr val="bg1"/>
                </a:solidFill>
                <a:effectLst/>
                <a:latin typeface="Times New Roman" panose="02020603050405020304" pitchFamily="18" charset="0"/>
                <a:ea typeface="Calibri" panose="020F0502020204030204" pitchFamily="34" charset="0"/>
              </a:rPr>
              <a:t>Use </a:t>
            </a:r>
            <a:r>
              <a:rPr lang="en-IN" sz="2400" b="1" kern="100" dirty="0" err="1">
                <a:solidFill>
                  <a:schemeClr val="bg1"/>
                </a:solidFill>
                <a:effectLst/>
                <a:latin typeface="Times New Roman" panose="02020603050405020304" pitchFamily="18" charset="0"/>
                <a:ea typeface="Calibri" panose="020F0502020204030204" pitchFamily="34" charset="0"/>
              </a:rPr>
              <a:t>Kinemaster</a:t>
            </a:r>
            <a:r>
              <a:rPr lang="en-IN" sz="2400" kern="100" dirty="0">
                <a:solidFill>
                  <a:schemeClr val="bg1"/>
                </a:solidFill>
                <a:effectLst/>
                <a:latin typeface="Times New Roman" panose="02020603050405020304" pitchFamily="18" charset="0"/>
                <a:ea typeface="Calibri" panose="020F0502020204030204" pitchFamily="34" charset="0"/>
              </a:rPr>
              <a:t> or </a:t>
            </a:r>
            <a:r>
              <a:rPr lang="en-IN" sz="2400" b="1" kern="100" dirty="0" err="1">
                <a:solidFill>
                  <a:schemeClr val="bg1"/>
                </a:solidFill>
                <a:effectLst/>
                <a:latin typeface="Times New Roman" panose="02020603050405020304" pitchFamily="18" charset="0"/>
                <a:ea typeface="Calibri" panose="020F0502020204030204" pitchFamily="34" charset="0"/>
              </a:rPr>
              <a:t>CapCut</a:t>
            </a:r>
            <a:r>
              <a:rPr lang="en-IN" sz="2400" kern="100" dirty="0">
                <a:solidFill>
                  <a:schemeClr val="bg1"/>
                </a:solidFill>
                <a:effectLst/>
                <a:latin typeface="Times New Roman" panose="02020603050405020304" pitchFamily="18" charset="0"/>
                <a:ea typeface="Calibri" panose="020F0502020204030204" pitchFamily="34" charset="0"/>
              </a:rPr>
              <a:t> for free video editing.</a:t>
            </a:r>
          </a:p>
          <a:p>
            <a:pPr marL="685800" marR="0">
              <a:lnSpc>
                <a:spcPct val="107000"/>
              </a:lnSpc>
              <a:spcAft>
                <a:spcPts val="800"/>
              </a:spcAft>
            </a:pPr>
            <a:r>
              <a:rPr lang="en-IN" sz="2400" kern="100" dirty="0">
                <a:solidFill>
                  <a:schemeClr val="bg1"/>
                </a:solidFill>
                <a:effectLst/>
                <a:latin typeface="Times New Roman" panose="02020603050405020304" pitchFamily="18" charset="0"/>
                <a:ea typeface="Calibri" panose="020F0502020204030204" pitchFamily="34" charset="0"/>
              </a:rPr>
              <a:t>Add text, captions, and background music.</a:t>
            </a:r>
          </a:p>
          <a:p>
            <a:pPr marL="228600" marR="0">
              <a:lnSpc>
                <a:spcPct val="107000"/>
              </a:lnSpc>
              <a:spcAft>
                <a:spcPts val="800"/>
              </a:spcAft>
            </a:pPr>
            <a:r>
              <a:rPr lang="en-IN" sz="2400" b="1" kern="100" dirty="0">
                <a:solidFill>
                  <a:schemeClr val="bg1"/>
                </a:solidFill>
                <a:effectLst/>
                <a:latin typeface="Times New Roman" panose="02020603050405020304" pitchFamily="18" charset="0"/>
                <a:ea typeface="Calibri" panose="020F0502020204030204" pitchFamily="34" charset="0"/>
              </a:rPr>
              <a:t>Upload to YouTube</a:t>
            </a:r>
            <a:r>
              <a:rPr lang="en-IN" sz="2400" kern="100" dirty="0">
                <a:solidFill>
                  <a:schemeClr val="bg1"/>
                </a:solidFill>
                <a:effectLst/>
                <a:latin typeface="Times New Roman" panose="02020603050405020304" pitchFamily="18" charset="0"/>
                <a:ea typeface="Calibri" panose="020F0502020204030204" pitchFamily="34" charset="0"/>
              </a:rPr>
              <a:t>: Create a channel for your school and upload videos.</a:t>
            </a:r>
          </a:p>
          <a:p>
            <a:r>
              <a:rPr lang="en-IN" sz="2400" b="1" dirty="0">
                <a:solidFill>
                  <a:schemeClr val="bg1"/>
                </a:solidFill>
                <a:effectLst/>
                <a:latin typeface="Times New Roman" panose="02020603050405020304" pitchFamily="18" charset="0"/>
                <a:ea typeface="Calibri" panose="020F0502020204030204" pitchFamily="34" charset="0"/>
              </a:rPr>
              <a:t>Share with Students</a:t>
            </a:r>
            <a:r>
              <a:rPr lang="en-IN" sz="2400" dirty="0">
                <a:solidFill>
                  <a:schemeClr val="bg1"/>
                </a:solidFill>
                <a:effectLst/>
                <a:latin typeface="Times New Roman" panose="02020603050405020304" pitchFamily="18" charset="0"/>
                <a:ea typeface="Calibri" panose="020F0502020204030204" pitchFamily="34" charset="0"/>
              </a:rPr>
              <a:t>: Post links on Google Classroom, </a:t>
            </a:r>
            <a:br>
              <a:rPr lang="en-IN" sz="2400" dirty="0">
                <a:solidFill>
                  <a:schemeClr val="bg1"/>
                </a:solidFill>
                <a:effectLst/>
                <a:latin typeface="Times New Roman" panose="02020603050405020304" pitchFamily="18" charset="0"/>
                <a:ea typeface="Calibri" panose="020F0502020204030204" pitchFamily="34" charset="0"/>
              </a:rPr>
            </a:br>
            <a:r>
              <a:rPr lang="en-IN" sz="2400" dirty="0">
                <a:solidFill>
                  <a:schemeClr val="bg1"/>
                </a:solidFill>
                <a:effectLst/>
                <a:latin typeface="Times New Roman" panose="02020603050405020304" pitchFamily="18" charset="0"/>
                <a:ea typeface="Calibri" panose="020F0502020204030204" pitchFamily="34" charset="0"/>
              </a:rPr>
              <a:t>WhatsApp groups, or the school’s Facebook page.</a:t>
            </a:r>
          </a:p>
        </p:txBody>
      </p:sp>
    </p:spTree>
    <p:extLst>
      <p:ext uri="{BB962C8B-B14F-4D97-AF65-F5344CB8AC3E}">
        <p14:creationId xmlns:p14="http://schemas.microsoft.com/office/powerpoint/2010/main" val="3322106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7D3A4-762D-7857-AB91-078414142E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85BFB-24B4-3A29-E648-3DDC6059DCF8}"/>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Tips for Effective E-Learning Content</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5DC7B050-A843-D573-140A-41F5169D8716}"/>
              </a:ext>
            </a:extLst>
          </p:cNvPr>
          <p:cNvSpPr>
            <a:spLocks noGrp="1"/>
          </p:cNvSpPr>
          <p:nvPr>
            <p:ph idx="1"/>
          </p:nvPr>
        </p:nvSpPr>
        <p:spPr>
          <a:xfrm>
            <a:off x="412955" y="1563331"/>
            <a:ext cx="11208772" cy="4564466"/>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Keep it Simple</a:t>
            </a:r>
            <a:r>
              <a:rPr lang="en-IN" kern="100" dirty="0">
                <a:solidFill>
                  <a:schemeClr val="bg1"/>
                </a:solidFill>
                <a:effectLst/>
                <a:latin typeface="Times New Roman" panose="02020603050405020304" pitchFamily="18" charset="0"/>
                <a:ea typeface="Calibri" panose="020F0502020204030204" pitchFamily="34" charset="0"/>
              </a:rPr>
              <a:t>: Use clear language and concise instructions.</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Engage with Visuals</a:t>
            </a:r>
            <a:r>
              <a:rPr lang="en-IN" kern="100" dirty="0">
                <a:solidFill>
                  <a:schemeClr val="bg1"/>
                </a:solidFill>
                <a:effectLst/>
                <a:latin typeface="Times New Roman" panose="02020603050405020304" pitchFamily="18" charset="0"/>
                <a:ea typeface="Calibri" panose="020F0502020204030204" pitchFamily="34" charset="0"/>
              </a:rPr>
              <a:t>: Add images, diagrams, and animations to aid understanding.</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Include Activities</a:t>
            </a:r>
            <a:r>
              <a:rPr lang="en-IN" kern="100" dirty="0">
                <a:solidFill>
                  <a:schemeClr val="bg1"/>
                </a:solidFill>
                <a:effectLst/>
                <a:latin typeface="Times New Roman" panose="02020603050405020304" pitchFamily="18" charset="0"/>
                <a:ea typeface="Calibri" panose="020F0502020204030204" pitchFamily="34" charset="0"/>
              </a:rPr>
              <a:t>: Add tasks like quizzes, questions, and assignments.</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Be Culturally Relevant</a:t>
            </a:r>
            <a:r>
              <a:rPr lang="en-IN" kern="100" dirty="0">
                <a:solidFill>
                  <a:schemeClr val="bg1"/>
                </a:solidFill>
                <a:effectLst/>
                <a:latin typeface="Times New Roman" panose="02020603050405020304" pitchFamily="18" charset="0"/>
                <a:ea typeface="Calibri" panose="020F0502020204030204" pitchFamily="34" charset="0"/>
              </a:rPr>
              <a:t>: Use examples familiar to students in Haryana.</a:t>
            </a:r>
          </a:p>
          <a:p>
            <a:r>
              <a:rPr lang="en-IN" b="1" dirty="0">
                <a:solidFill>
                  <a:schemeClr val="bg1"/>
                </a:solidFill>
                <a:effectLst/>
                <a:latin typeface="Times New Roman" panose="02020603050405020304" pitchFamily="18" charset="0"/>
                <a:ea typeface="Calibri" panose="020F0502020204030204" pitchFamily="34" charset="0"/>
              </a:rPr>
              <a:t>Offer Feedback</a:t>
            </a:r>
            <a:r>
              <a:rPr lang="en-IN" dirty="0">
                <a:solidFill>
                  <a:schemeClr val="bg1"/>
                </a:solidFill>
                <a:effectLst/>
                <a:latin typeface="Times New Roman" panose="02020603050405020304" pitchFamily="18" charset="0"/>
                <a:ea typeface="Calibri" panose="020F0502020204030204" pitchFamily="34" charset="0"/>
              </a:rPr>
              <a:t>: Include self-assessment tools and </a:t>
            </a:r>
            <a:br>
              <a:rPr lang="en-IN" dirty="0">
                <a:solidFill>
                  <a:schemeClr val="bg1"/>
                </a:solidFill>
                <a:effectLst/>
                <a:latin typeface="Times New Roman" panose="02020603050405020304" pitchFamily="18" charset="0"/>
                <a:ea typeface="Calibri" panose="020F0502020204030204" pitchFamily="34" charset="0"/>
              </a:rPr>
            </a:br>
            <a:r>
              <a:rPr lang="en-IN" dirty="0">
                <a:solidFill>
                  <a:schemeClr val="bg1"/>
                </a:solidFill>
                <a:effectLst/>
                <a:latin typeface="Times New Roman" panose="02020603050405020304" pitchFamily="18" charset="0"/>
                <a:ea typeface="Calibri" panose="020F0502020204030204" pitchFamily="34" charset="0"/>
              </a:rPr>
              <a:t>provide prompt feedback.</a:t>
            </a:r>
          </a:p>
        </p:txBody>
      </p:sp>
    </p:spTree>
    <p:extLst>
      <p:ext uri="{BB962C8B-B14F-4D97-AF65-F5344CB8AC3E}">
        <p14:creationId xmlns:p14="http://schemas.microsoft.com/office/powerpoint/2010/main" val="474520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EC4D1-E471-0EAB-4470-C76EF3062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E43C2D-9EAB-7D27-1318-C78B2352C526}"/>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Promoting Your E-Learning Content</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569658DB-3ACD-5092-4416-DB97F62AB728}"/>
              </a:ext>
            </a:extLst>
          </p:cNvPr>
          <p:cNvSpPr>
            <a:spLocks noGrp="1"/>
          </p:cNvSpPr>
          <p:nvPr>
            <p:ph idx="1"/>
          </p:nvPr>
        </p:nvSpPr>
        <p:spPr>
          <a:xfrm>
            <a:off x="412955" y="1563331"/>
            <a:ext cx="11208772" cy="4564466"/>
          </a:xfrm>
        </p:spPr>
        <p:txBody>
          <a:bodyPr>
            <a:noAutofit/>
          </a:bodyPr>
          <a:lstStyle/>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YouTube Channel</a:t>
            </a:r>
            <a:r>
              <a:rPr lang="en-IN" kern="100" dirty="0">
                <a:solidFill>
                  <a:schemeClr val="bg1"/>
                </a:solidFill>
                <a:effectLst/>
                <a:latin typeface="Times New Roman" panose="02020603050405020304" pitchFamily="18" charset="0"/>
                <a:ea typeface="Calibri" panose="020F0502020204030204" pitchFamily="34" charset="0"/>
              </a:rPr>
              <a:t>: Develop a branded YouTube channel for your school.</a:t>
            </a:r>
          </a:p>
          <a:p>
            <a:pPr marL="2286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Social Media</a:t>
            </a:r>
            <a:r>
              <a:rPr lang="en-IN" kern="100" dirty="0">
                <a:solidFill>
                  <a:schemeClr val="bg1"/>
                </a:solidFill>
                <a:effectLst/>
                <a:latin typeface="Times New Roman" panose="02020603050405020304" pitchFamily="18" charset="0"/>
                <a:ea typeface="Calibri" panose="020F0502020204030204" pitchFamily="34" charset="0"/>
              </a:rPr>
              <a:t>:</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Facebook Page</a:t>
            </a:r>
            <a:r>
              <a:rPr lang="en-IN" kern="100" dirty="0">
                <a:solidFill>
                  <a:schemeClr val="bg1"/>
                </a:solidFill>
                <a:effectLst/>
                <a:latin typeface="Times New Roman" panose="02020603050405020304" pitchFamily="18" charset="0"/>
                <a:ea typeface="Calibri" panose="020F0502020204030204" pitchFamily="34" charset="0"/>
              </a:rPr>
              <a:t>: Share updates, video lessons, and student achievements.</a:t>
            </a:r>
          </a:p>
          <a:p>
            <a:pPr marL="685800" marR="0">
              <a:lnSpc>
                <a:spcPct val="107000"/>
              </a:lnSpc>
              <a:spcAft>
                <a:spcPts val="800"/>
              </a:spcAft>
            </a:pPr>
            <a:r>
              <a:rPr lang="en-IN" b="1" kern="100" dirty="0">
                <a:solidFill>
                  <a:schemeClr val="bg1"/>
                </a:solidFill>
                <a:effectLst/>
                <a:latin typeface="Times New Roman" panose="02020603050405020304" pitchFamily="18" charset="0"/>
                <a:ea typeface="Calibri" panose="020F0502020204030204" pitchFamily="34" charset="0"/>
              </a:rPr>
              <a:t>Blogger</a:t>
            </a:r>
            <a:r>
              <a:rPr lang="en-IN" kern="100" dirty="0">
                <a:solidFill>
                  <a:schemeClr val="bg1"/>
                </a:solidFill>
                <a:effectLst/>
                <a:latin typeface="Times New Roman" panose="02020603050405020304" pitchFamily="18" charset="0"/>
                <a:ea typeface="Calibri" panose="020F0502020204030204" pitchFamily="34" charset="0"/>
              </a:rPr>
              <a:t>: Write posts about teaching strategies and share e-learning resources.</a:t>
            </a:r>
          </a:p>
          <a:p>
            <a:r>
              <a:rPr lang="en-IN" b="1" dirty="0">
                <a:solidFill>
                  <a:schemeClr val="bg1"/>
                </a:solidFill>
                <a:effectLst/>
                <a:latin typeface="Times New Roman" panose="02020603050405020304" pitchFamily="18" charset="0"/>
                <a:ea typeface="Calibri" panose="020F0502020204030204" pitchFamily="34" charset="0"/>
              </a:rPr>
              <a:t>School Website</a:t>
            </a:r>
            <a:r>
              <a:rPr lang="en-IN" dirty="0">
                <a:solidFill>
                  <a:schemeClr val="bg1"/>
                </a:solidFill>
                <a:effectLst/>
                <a:latin typeface="Times New Roman" panose="02020603050405020304" pitchFamily="18" charset="0"/>
                <a:ea typeface="Calibri" panose="020F0502020204030204" pitchFamily="34" charset="0"/>
              </a:rPr>
              <a:t>: Upload e-learning content for easy </a:t>
            </a:r>
            <a:br>
              <a:rPr lang="en-IN" dirty="0">
                <a:solidFill>
                  <a:schemeClr val="bg1"/>
                </a:solidFill>
                <a:effectLst/>
                <a:latin typeface="Times New Roman" panose="02020603050405020304" pitchFamily="18" charset="0"/>
                <a:ea typeface="Calibri" panose="020F0502020204030204" pitchFamily="34" charset="0"/>
              </a:rPr>
            </a:br>
            <a:r>
              <a:rPr lang="en-IN" dirty="0">
                <a:solidFill>
                  <a:schemeClr val="bg1"/>
                </a:solidFill>
                <a:effectLst/>
                <a:latin typeface="Times New Roman" panose="02020603050405020304" pitchFamily="18" charset="0"/>
                <a:ea typeface="Calibri" panose="020F0502020204030204" pitchFamily="34" charset="0"/>
              </a:rPr>
              <a:t>access by students and parents.</a:t>
            </a:r>
          </a:p>
        </p:txBody>
      </p:sp>
    </p:spTree>
    <p:extLst>
      <p:ext uri="{BB962C8B-B14F-4D97-AF65-F5344CB8AC3E}">
        <p14:creationId xmlns:p14="http://schemas.microsoft.com/office/powerpoint/2010/main" val="1170437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DD1C1-A104-C995-0A92-B699B40CD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B293CE-DBF2-99C5-9CAC-1E6AEE4FE10B}"/>
              </a:ext>
            </a:extLst>
          </p:cNvPr>
          <p:cNvSpPr>
            <a:spLocks noGrp="1"/>
          </p:cNvSpPr>
          <p:nvPr>
            <p:ph type="title"/>
          </p:nvPr>
        </p:nvSpPr>
        <p:spPr>
          <a:xfrm>
            <a:off x="838199" y="356580"/>
            <a:ext cx="10783529" cy="921158"/>
          </a:xfrm>
        </p:spPr>
        <p:txBody>
          <a:bodyPr>
            <a:normAutofit/>
          </a:bodyPr>
          <a:lstStyle/>
          <a:p>
            <a:r>
              <a:rPr lang="en-US" sz="4500" b="1" kern="100" dirty="0">
                <a:solidFill>
                  <a:schemeClr val="accent4">
                    <a:lumMod val="60000"/>
                    <a:lumOff val="40000"/>
                  </a:schemeClr>
                </a:solidFill>
                <a:effectLst/>
                <a:latin typeface="Aharoni" panose="02010803020104030203" pitchFamily="2" charset="-79"/>
                <a:ea typeface="Calibri" panose="020F0502020204030204" pitchFamily="34" charset="0"/>
                <a:cs typeface="Aharoni" panose="02010803020104030203" pitchFamily="2" charset="-79"/>
              </a:rPr>
              <a:t>Conclusion</a:t>
            </a:r>
            <a:endParaRPr lang="en-IN" sz="4500" dirty="0">
              <a:solidFill>
                <a:schemeClr val="accent4">
                  <a:lumMod val="60000"/>
                  <a:lumOff val="40000"/>
                </a:schemeClr>
              </a:solidFill>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77A84BAB-4BCB-757D-73D4-3608164B1290}"/>
              </a:ext>
            </a:extLst>
          </p:cNvPr>
          <p:cNvSpPr>
            <a:spLocks noGrp="1"/>
          </p:cNvSpPr>
          <p:nvPr>
            <p:ph idx="1"/>
          </p:nvPr>
        </p:nvSpPr>
        <p:spPr>
          <a:xfrm>
            <a:off x="412955" y="1563331"/>
            <a:ext cx="11208772" cy="4564466"/>
          </a:xfrm>
        </p:spPr>
        <p:txBody>
          <a:bodyPr>
            <a:noAutofit/>
          </a:bodyPr>
          <a:lstStyle/>
          <a:p>
            <a:pPr marL="228600" marR="0" algn="just">
              <a:lnSpc>
                <a:spcPct val="107000"/>
              </a:lnSpc>
              <a:spcAft>
                <a:spcPts val="800"/>
              </a:spcAft>
            </a:pPr>
            <a:r>
              <a:rPr lang="en-IN" dirty="0">
                <a:solidFill>
                  <a:schemeClr val="bg1"/>
                </a:solidFill>
                <a:effectLst/>
                <a:latin typeface="Times New Roman" panose="02020603050405020304" pitchFamily="18" charset="0"/>
                <a:ea typeface="Calibri" panose="020F0502020204030204" pitchFamily="34" charset="0"/>
              </a:rPr>
              <a:t>Developing own e-learning content empowers teachers to create personalized, relevant, and engaging resources for English language learning. </a:t>
            </a:r>
          </a:p>
          <a:p>
            <a:pPr marL="228600" marR="0" algn="just">
              <a:lnSpc>
                <a:spcPct val="107000"/>
              </a:lnSpc>
              <a:spcAft>
                <a:spcPts val="800"/>
              </a:spcAft>
            </a:pPr>
            <a:r>
              <a:rPr lang="en-IN" dirty="0">
                <a:solidFill>
                  <a:schemeClr val="bg1"/>
                </a:solidFill>
                <a:effectLst/>
                <a:latin typeface="Times New Roman" panose="02020603050405020304" pitchFamily="18" charset="0"/>
                <a:ea typeface="Calibri" panose="020F0502020204030204" pitchFamily="34" charset="0"/>
              </a:rPr>
              <a:t>By using free tools like Google Classroom, YouTube, Google Docs, and social media platforms, teachers in government schools of Haryana can bridge educational gaps and provide students with effective digital learning experiences.</a:t>
            </a:r>
          </a:p>
        </p:txBody>
      </p:sp>
    </p:spTree>
    <p:extLst>
      <p:ext uri="{BB962C8B-B14F-4D97-AF65-F5344CB8AC3E}">
        <p14:creationId xmlns:p14="http://schemas.microsoft.com/office/powerpoint/2010/main" val="2111833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2323955"/>
      </p:ext>
    </p:extLst>
  </p:cSld>
  <p:clrMapOvr>
    <a:masterClrMapping/>
  </p:clrMapOvr>
</p:sld>
</file>

<file path=ppt/theme/theme1.xml><?xml version="1.0" encoding="utf-8"?>
<a:theme xmlns:a="http://schemas.openxmlformats.org/drawingml/2006/main" name="Theme16">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6" id="{A7097539-CE01-4962-978F-33EE87B9613F}" vid="{1A635CB7-2918-4A0E-B107-3A2A1B67FC05}"/>
    </a:ext>
  </a:extLst>
</a:theme>
</file>

<file path=docProps/app.xml><?xml version="1.0" encoding="utf-8"?>
<Properties xmlns="http://schemas.openxmlformats.org/officeDocument/2006/extended-properties" xmlns:vt="http://schemas.openxmlformats.org/officeDocument/2006/docPropsVTypes">
  <Template>Theme16</Template>
  <TotalTime>370</TotalTime>
  <Words>2337</Words>
  <Application>Microsoft Office PowerPoint</Application>
  <PresentationFormat>Widescreen</PresentationFormat>
  <Paragraphs>235</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Aharoni</vt:lpstr>
      <vt:lpstr>Arial</vt:lpstr>
      <vt:lpstr>Calibri</vt:lpstr>
      <vt:lpstr>Calibri Light</vt:lpstr>
      <vt:lpstr>Courier New</vt:lpstr>
      <vt:lpstr>Symbol</vt:lpstr>
      <vt:lpstr>Times New Roman</vt:lpstr>
      <vt:lpstr>Theme16</vt:lpstr>
      <vt:lpstr>Use of ICT and E-Content in English Language Teaching (ELT)</vt:lpstr>
      <vt:lpstr>Introduction</vt:lpstr>
      <vt:lpstr>Importance of ICT in ELT</vt:lpstr>
      <vt:lpstr>ICT Tools &amp; E-Content for ELT </vt:lpstr>
      <vt:lpstr>Digital Platforms and E-Libraries</vt:lpstr>
      <vt:lpstr>Learning Management Systems (LMS)</vt:lpstr>
      <vt:lpstr>Language Learning Apps</vt:lpstr>
      <vt:lpstr>Multimedia Tools</vt:lpstr>
      <vt:lpstr>Audio Tools</vt:lpstr>
      <vt:lpstr>Productivity Tools</vt:lpstr>
      <vt:lpstr>Google Suite (Docs, Sheets, Slides)</vt:lpstr>
      <vt:lpstr>Microsoft Office Online : For Education (Free Version)</vt:lpstr>
      <vt:lpstr>Microsoft Office Online : For Education (Free Version)</vt:lpstr>
      <vt:lpstr>Video and Multimedia Content</vt:lpstr>
      <vt:lpstr>Developing a YouTube Channel</vt:lpstr>
      <vt:lpstr>Social Media for ELT and School Promotion</vt:lpstr>
      <vt:lpstr>Collaborative Tools</vt:lpstr>
      <vt:lpstr>Communication and Feedback Tools</vt:lpstr>
      <vt:lpstr>Strategies for Effective Implementation</vt:lpstr>
      <vt:lpstr>Strategies for Effective Implementation</vt:lpstr>
      <vt:lpstr>Benefits of ICT in ELT </vt:lpstr>
      <vt:lpstr>Challenges and Solutions</vt:lpstr>
      <vt:lpstr>Develop Your Own</vt:lpstr>
      <vt:lpstr>Developing Your Own E-Learning Content for English Language Teaching (ELT)</vt:lpstr>
      <vt:lpstr>Steps to Develop E-Learning Content</vt:lpstr>
      <vt:lpstr>Identify Learning Objectives</vt:lpstr>
      <vt:lpstr>Analyze Learners’ Needs</vt:lpstr>
      <vt:lpstr>Select Appropriate Content Types</vt:lpstr>
      <vt:lpstr>Choose Development Tools</vt:lpstr>
      <vt:lpstr>Plan Content Delivery</vt:lpstr>
      <vt:lpstr>Types of E-Learning Content</vt:lpstr>
      <vt:lpstr>Video Lessons</vt:lpstr>
      <vt:lpstr>Interactive Quizzes</vt:lpstr>
      <vt:lpstr>E-Books and Digital Worksheets</vt:lpstr>
      <vt:lpstr>Presentations and Slides</vt:lpstr>
      <vt:lpstr>Podcasts and Audio Content</vt:lpstr>
      <vt:lpstr>Steps to Create a Video Lesson</vt:lpstr>
      <vt:lpstr>Tips for Effective E-Learning Content</vt:lpstr>
      <vt:lpstr>Promoting Your E-Learning Content</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vijay jangra</dc:creator>
  <cp:lastModifiedBy>Language Lab</cp:lastModifiedBy>
  <cp:revision>6</cp:revision>
  <dcterms:created xsi:type="dcterms:W3CDTF">2024-12-08T11:11:49Z</dcterms:created>
  <dcterms:modified xsi:type="dcterms:W3CDTF">2024-12-28T02:20:25Z</dcterms:modified>
</cp:coreProperties>
</file>