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80" r:id="rId2"/>
    <p:sldMasterId id="214748369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70" r:id="rId15"/>
    <p:sldId id="268" r:id="rId16"/>
    <p:sldId id="271" r:id="rId17"/>
    <p:sldId id="272" r:id="rId18"/>
    <p:sldId id="289" r:id="rId19"/>
    <p:sldId id="290" r:id="rId20"/>
    <p:sldId id="291" r:id="rId21"/>
    <p:sldId id="273" r:id="rId22"/>
    <p:sldId id="292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5" r:id="rId38"/>
    <p:sldId id="293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4" r:id="rId57"/>
    <p:sldId id="313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6F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140" autoAdjust="0"/>
  </p:normalViewPr>
  <p:slideViewPr>
    <p:cSldViewPr snapToGrid="0">
      <p:cViewPr varScale="1">
        <p:scale>
          <a:sx n="73" d="100"/>
          <a:sy n="73" d="100"/>
        </p:scale>
        <p:origin x="9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90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04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334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044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584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964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2424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766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603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476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8938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4444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764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82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2253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5718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447C7-724A-098C-B2DA-65E2D5FC0B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E1F39-8DE2-4D4F-0CC6-69E6A900C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C82C3-F3AE-0EDA-A73D-5B41FD915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82A57-49A1-37EB-2B0A-EC2762D7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5D15B-87E2-4F52-C215-3CB9E5F3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3939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A8F7-CE78-6452-8B1C-A7D00AE4B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9DB4B-0AEB-E422-9798-942DDAEA9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14366-C5A8-2689-F3E2-5D0E4717E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94027-A3CD-76BD-9138-C68711316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9B1AF-C207-B187-9884-6E980AE3D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907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4DFDC-68E0-D5B8-1AA7-C163A8EE6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829C0-57D3-5388-DB46-1977DC3A1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8AD91-9113-8A34-963D-1D1360EC9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3AC59-4263-D800-3C4A-23F43269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31CBE-79B3-5B29-4271-EFCD0D66F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9239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1C9EB-53DC-4D6A-A49C-B10F0A41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F78E-A550-AAC5-8984-9F4DC3200C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2ADBD-5A18-33D4-5E13-FDE9B2481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DF05E-B922-D6C8-AA6B-17B626067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4FC1C-3FDF-57E8-C2D4-1B2D9172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16C30-726B-07B9-ABE8-BDBACCD5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0981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CBE0-B4F5-68A5-42A7-4FF807F2E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9D16A-ED42-0FEC-8B7C-424079F1B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60E24C-08E6-D92A-76F1-C0097A7A7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C118AF-0D39-40AF-28C0-2D89ED880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8F4DDF-32FB-9F4F-60E0-508EA9128C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882472-6CE4-8879-9B98-5334080F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869FBB-1668-2428-6F0E-ABFDD9862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DEEA89-A991-5E7E-04E8-4603FBC4D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5392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5DFDE-BDE2-FBAD-7F41-30F987B77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10C79E-7305-78E7-87E4-C6E12BC3A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BAF1C-27E0-9A7B-2618-AE459757F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278D5-A543-4E7C-7452-5A237454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1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3513ED-A98D-5265-4906-9A544438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A3E2A2-F15F-C034-3EDD-1DDB0586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2769C-3A2C-C24B-3CC9-CBEE5BA72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551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986F5-4D78-63EF-697B-F1440D8BA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3036D-507A-1474-35B0-2F56C374B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B11F5-F415-6B13-478C-B9D3F1C2C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DD069-DAC4-11E4-954F-E64BD521B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E4C84-0C0F-A805-51DB-02137526B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E689A-F0A7-EDC1-08FA-498DC13C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271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258-446C-5B4A-BCB5-4A8B660E2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0A2267-D11D-C7CB-486E-6F31AC81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3B95B-3388-C6CC-0DD3-6D648D743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79A71-10B6-EA2B-3DF6-A2AA7F427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504C1A-EF7B-8798-1BA1-DABF39D6C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FCB059-0CF8-3544-8663-19CAE66E1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173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B0B9-D0CA-F528-CF41-980369452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91D61-8907-40EC-75DB-3A27D33DD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FCBFD-5957-7CDA-2944-16C0A5DA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179D0-760C-72E3-8842-0BA01FA2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FCA24-5F81-59E6-1DD9-D549A5EC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52803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B41EB7-EA7B-6B30-B405-5472C873C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11183C-AA6B-2562-E460-D69F4ACA3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F6DE4-63D8-E8CB-7BF0-A6F48C774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705E5-EEAF-5AF3-0002-FC311D50E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884CF-D1F4-3F90-E8C1-C9A48F5B4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0653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40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536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633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0327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492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16800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90115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6039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4950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9575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24457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50286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9749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21495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9082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7035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771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2930F0-6BBC-3654-5A20-65FACF241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EFA66-2BA4-CFDC-1CA5-72CA1613C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34882-08F7-0C0A-8406-F41B592A36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F6584-1054-61E7-6602-9A87CE625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B5D7A-0924-DCB8-623C-B275B19BA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277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33094-3359-43B5-906A-F36931C8A3C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F641A99-FBDD-44AB-9A2D-0DC96FAD8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578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ertharyana.gov.in/" TargetMode="External"/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EC80E-46F0-1CFA-C00E-85CD24BEF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133599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School Based Assessment</a:t>
            </a:r>
            <a:endParaRPr lang="en-IN" sz="7200" b="1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4F1B4-B5F2-F91D-8E7C-F22C3E790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6124" y="5397993"/>
            <a:ext cx="3762703" cy="981786"/>
          </a:xfrm>
        </p:spPr>
        <p:txBody>
          <a:bodyPr>
            <a:noAutofit/>
          </a:bodyPr>
          <a:lstStyle/>
          <a:p>
            <a:pPr algn="r"/>
            <a:r>
              <a:rPr lang="en-US" sz="2200" b="1" dirty="0">
                <a:solidFill>
                  <a:srgbClr val="766F54"/>
                </a:solidFill>
              </a:rPr>
              <a:t>Prepared &amp; Presented By:</a:t>
            </a:r>
          </a:p>
          <a:p>
            <a:pPr algn="r"/>
            <a:r>
              <a:rPr lang="en-US" sz="2200" b="1" dirty="0">
                <a:solidFill>
                  <a:srgbClr val="766F54"/>
                </a:solidFill>
              </a:rPr>
              <a:t>Vijay </a:t>
            </a:r>
            <a:r>
              <a:rPr lang="en-US" sz="2200" b="1" dirty="0" err="1">
                <a:solidFill>
                  <a:srgbClr val="766F54"/>
                </a:solidFill>
              </a:rPr>
              <a:t>Jangra</a:t>
            </a:r>
            <a:endParaRPr lang="en-IN" sz="2200" b="1" dirty="0">
              <a:solidFill>
                <a:srgbClr val="766F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72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1650C-91DF-0300-1DEF-E87DF7EC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A4F88-4C59-144C-9B0D-B8F2C84DB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today's evolving educational landscape, effective assessment is crucial. </a:t>
            </a:r>
          </a:p>
          <a:p>
            <a:pPr algn="just"/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School-Based Assessment (SBA)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—an advanced form of Continuous and Comprehensive Evaluation (CCE). </a:t>
            </a:r>
          </a:p>
          <a:p>
            <a:pPr algn="just"/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School-Based Assessment offers: -</a:t>
            </a:r>
          </a:p>
          <a:p>
            <a:pPr lvl="1" algn="just"/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strategies and frameworks for educators to integrate student-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centered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approaches into teaching and assessment fostering a holistic understanding of student development.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15518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7847-FF95-441A-DF53-3ABFE6BA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870A7-3556-F65D-2143-6D27826DB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Background: </a:t>
            </a:r>
            <a:b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in Haryana Education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AB405-1C58-C6AC-8F45-E1818CE32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2133600"/>
            <a:ext cx="9528328" cy="410029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Historical Context</a:t>
            </a: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Traditional System: Focused on written exams, often promoting rote learning.</a:t>
            </a: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NEP 1968: Introduced comprehensive evaluation, including non-academic aspects.</a:t>
            </a: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NEP 1986: Reinforced evaluation as integral to teaching, supporting holistic student development.</a:t>
            </a: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CCE Implementation: Aimed to track student development but faced challenges due to misconceptions and inconsistent practices.</a:t>
            </a: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Transition to SBA: Introduced to address CCE's shortcomings, combining internal and external assessments for continuous educational quality improvement.</a:t>
            </a:r>
          </a:p>
        </p:txBody>
      </p:sp>
    </p:spTree>
    <p:extLst>
      <p:ext uri="{BB962C8B-B14F-4D97-AF65-F5344CB8AC3E}">
        <p14:creationId xmlns:p14="http://schemas.microsoft.com/office/powerpoint/2010/main" val="962626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AE20E-77F1-CF09-52EE-E2A7C8FDE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F41E1-A220-8362-C67E-AE25D95E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CCE Misconceptions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B7980-537B-7464-7ED2-D51749986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1661652"/>
            <a:ext cx="9528328" cy="4572238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Issues:</a:t>
            </a:r>
            <a:endParaRPr lang="en-IN" sz="2400" kern="1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Continuous Misunderstood as Frequent Testing: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Led to over-testing and focus on rote memorization.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Comprehensive Misinterpreted: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Broader aspects like emotional or psychomotor skills were often overlooked.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vs. Measurement Confusion: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Teachers equated assessment solely with quantitative measures.</a:t>
            </a:r>
          </a:p>
          <a:p>
            <a:pPr algn="just"/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Complex Tools Neglected: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Overreliance on paper-pencil tests ignored alternative methods like observation or peer assessment.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1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CEB90-B088-1B74-BC46-6FDD7A9DA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E2A26-B40D-437B-D2CF-A3EC49CC9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Solutions: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65950-CE4C-90A3-DD17-A155D0DCC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1661652"/>
            <a:ext cx="9528328" cy="4572238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Simplify continuous assessment by integrating it with teaching processes.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Broaden evaluation to include all aspects of development.</a:t>
            </a:r>
          </a:p>
          <a:p>
            <a:pPr algn="just"/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Train teachers to apply diverse assessment tools effectively.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39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81474-53D1-0DF5-9039-7A92C0639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5834-39CF-52A2-FD98-90C1CE3A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Understanding SBA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2C0A6-3C69-8926-E717-20817A6DB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1474839"/>
            <a:ext cx="9528328" cy="498495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Differences from Traditional Exams:</a:t>
            </a:r>
            <a:endParaRPr lang="en-IN" sz="2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Exams: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Evaluate academic achievement through written tests.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Provides continuous feedback on learning outcomes, fostering real-time student improvement.</a:t>
            </a:r>
          </a:p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Importance:</a:t>
            </a:r>
            <a:endParaRPr lang="en-IN" sz="2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Identifies individual learning needs.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Enhances conceptual understanding over rote learning.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Benefits all stakeholders—teachers, students, and parents—by promoting transparency and accountability.</a:t>
            </a:r>
          </a:p>
        </p:txBody>
      </p:sp>
    </p:spTree>
    <p:extLst>
      <p:ext uri="{BB962C8B-B14F-4D97-AF65-F5344CB8AC3E}">
        <p14:creationId xmlns:p14="http://schemas.microsoft.com/office/powerpoint/2010/main" val="3696134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43594-B483-46F0-FBE7-20FA8B507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B8A6A-2D38-7E26-626B-C3736294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Understanding SBA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524A5-6B4E-E4E8-3CD2-3F4B810EA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1474839"/>
            <a:ext cx="9528328" cy="498495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Differences from Traditional Exams:</a:t>
            </a:r>
            <a:endParaRPr lang="en-IN" sz="2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Exams: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Evaluate academic achievement through written tests.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Provides continuous feedback on learning outcomes, fostering real-time student improvement.</a:t>
            </a:r>
          </a:p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Importance:</a:t>
            </a:r>
            <a:endParaRPr lang="en-IN" sz="2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Identifies individual learning needs.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Enhances conceptual understanding over rote learning.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Benefits all stakeholders—teachers, students, and parents—by promoting transparency and accountability.</a:t>
            </a:r>
          </a:p>
        </p:txBody>
      </p:sp>
    </p:spTree>
    <p:extLst>
      <p:ext uri="{BB962C8B-B14F-4D97-AF65-F5344CB8AC3E}">
        <p14:creationId xmlns:p14="http://schemas.microsoft.com/office/powerpoint/2010/main" val="2920634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938BA-06BD-8B75-045E-7114140E4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9233-7031-0B0C-F10C-B53D1A67A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 Objectives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2A83D-0179-4340-EC1E-6D7FE2E93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1905001"/>
            <a:ext cx="9528328" cy="4554794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for Learning: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62865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Integrates with teaching to identify student difficulties and adjust strategies.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as Learning: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62865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self-assessment, enhancing understanding and confidence.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of Learning: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62865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Summative evaluation provides insights into overall achievement and skills.</a:t>
            </a:r>
          </a:p>
        </p:txBody>
      </p:sp>
    </p:spTree>
    <p:extLst>
      <p:ext uri="{BB962C8B-B14F-4D97-AF65-F5344CB8AC3E}">
        <p14:creationId xmlns:p14="http://schemas.microsoft.com/office/powerpoint/2010/main" val="2060821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01EE7-4200-16EB-1DF6-19D8623C0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07BAA-AB24-EBE2-8B82-4EA0FF3CF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Features of School-Based Assessment 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98589-30A2-B2D6-2A76-72C62EDFD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1406015"/>
            <a:ext cx="9528328" cy="4925963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Integration of Teaching, Learning, and Assessment: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 seamlessly integrates assessment with the teaching-learning process, ensuring that evaluation becomes an ongoing part of classroom activities.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Reduced Teacher Workload: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 aims to reduce the burden of excessive documentation, reporting, and administrative tasks on teachers, allowing them to focus more on effective teaching.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Child-</a:t>
            </a:r>
            <a:r>
              <a:rPr lang="en-IN" sz="2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Centered</a:t>
            </a: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Activity-Based Learning: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assessment encourages student-</a:t>
            </a:r>
            <a:r>
              <a:rPr lang="en-IN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centered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learning through engaging, activity-based methods that foster deeper understanding and participation.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1733F-FF78-9946-EE96-ABE5E97E64A4}"/>
              </a:ext>
            </a:extLst>
          </p:cNvPr>
          <p:cNvSpPr txBox="1"/>
          <p:nvPr/>
        </p:nvSpPr>
        <p:spPr>
          <a:xfrm>
            <a:off x="9340645" y="6331978"/>
            <a:ext cx="272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Continue ……………..</a:t>
            </a:r>
            <a:endParaRPr lang="en-IN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71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6A9C9-223C-39F4-297D-00C9A93B9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169F-244F-B2CD-C027-C16ED7DCF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Features of School-Based Assessment 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DE06F-C9F5-0BCC-7992-6EAE8E761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1533832"/>
            <a:ext cx="9528328" cy="4925963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 on Competency Development: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Instead of emphasizing rote memorization, SBA prioritizes the development of competencies and practical skills aligned with real-life applications.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Comprehensive Assessment Approach: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 includes self-assessment, peer-assessment, and teacher assessment, broadening the scope of evaluation and providing a more holistic view of student progress.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Fear-Free and Stress-Free Environment: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 promotes a positive learning atmosphere where students feel motivated and confident, reducing exam-related anxiety and stress.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C21B26-B1AE-2221-31AA-48BA6334EC04}"/>
              </a:ext>
            </a:extLst>
          </p:cNvPr>
          <p:cNvSpPr txBox="1"/>
          <p:nvPr/>
        </p:nvSpPr>
        <p:spPr>
          <a:xfrm>
            <a:off x="9340645" y="6331978"/>
            <a:ext cx="272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Continue ……………..</a:t>
            </a:r>
            <a:endParaRPr lang="en-IN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613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69782-710A-FF65-6CC8-B4A5A3F31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4A0F3-E599-77EB-9D90-A21EA399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79979"/>
            <a:ext cx="8911687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Features of School-Based Assessment 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08B76-EDDA-FAF2-B649-B371233D9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Emphasis on Learning over Achievement: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focus is on continuous learning and improvement rather than merely measuring academic achievement.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Building Trust in Teachers and Systems: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 enhances trust in teachers and educational institutions by ensuring transparent, fair, and consistent evaluation practices.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Boosting Student Confidence: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process encourages self-reflection and constructive feedback, helping students build self-confidence and a positive attitude toward learning.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Identifying and Addressing Learning Gaps: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SBA helps identify students' weaknesses and provides targeted interventions to address those gaps, ensuring no student is left behind.</a:t>
            </a:r>
          </a:p>
          <a:p>
            <a:pPr marL="0" marR="0" lvl="0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None/>
              <a:tabLst>
                <a:tab pos="457200" algn="l"/>
              </a:tabLst>
            </a:pP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394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7A37-DF0D-9463-DEF3-84F648957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7265" y="1914833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School-Based Assessment</a:t>
            </a:r>
            <a:b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Activities and Strategies</a:t>
            </a:r>
            <a:endParaRPr lang="en-IN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186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603A7-514E-61F1-7319-F83415372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D9E7-4281-04B3-0636-95C10273A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Individual Learning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FC249-3AEC-40C5-0FE4-713C31736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Activities such as written/oral tests, creative writing (essay, story, poetry), picture reading, yoga, individual projects, craftwork, etc., require individual evaluation. 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However, written exams remain the most commonly preferred method due to their traditional and convenient nature. 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While written exams are widely used, teachers should integrate other assessment tools effectively and judiciously.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351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2E161-04C1-C738-16EB-D1EA47EBB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66189-6588-D04B-8913-736A8E8B8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 example: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71310-4471-00ED-5327-3AD55223A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238866"/>
            <a:ext cx="10333704" cy="550606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(a)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Name the vehicles you have travelled in. 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(b)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List at least three two-wheeled, three-wheeled, or four-wheeled vehicles.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(a)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List the animals living on a tree.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(b)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Spend some time under a tree and collect the following information:</a:t>
            </a:r>
          </a:p>
          <a:p>
            <a:pPr marL="6858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Names of creatures seen on the branches.</a:t>
            </a:r>
          </a:p>
          <a:p>
            <a:pPr marL="6858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Names of creatures seen on the leaves.</a:t>
            </a:r>
          </a:p>
          <a:p>
            <a:pPr marL="6858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Names of creatures seen on the trunk.</a:t>
            </a:r>
          </a:p>
          <a:p>
            <a:pPr marL="6858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Names of creatures seen around the tree.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(a)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Name any four activities you can do with water but cannot do without it. 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(b)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List activities that involve the use of water.</a:t>
            </a:r>
          </a:p>
        </p:txBody>
      </p:sp>
    </p:spTree>
    <p:extLst>
      <p:ext uri="{BB962C8B-B14F-4D97-AF65-F5344CB8AC3E}">
        <p14:creationId xmlns:p14="http://schemas.microsoft.com/office/powerpoint/2010/main" val="2344336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693A-FE9C-F8F9-209C-212B39EF4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3C355-8DAB-B4C7-F6C3-CF9BDC44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 fontScale="90000"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 of Customized Questions by Teachers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5C263-D3FB-B209-395D-46376E84A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238866"/>
            <a:ext cx="10333704" cy="550606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(a)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What products are made at home using ripe or raw mangoes?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(b)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What products are made using raw bananas/coconuts at your home?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(a)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How are the following items prepared at your home?</a:t>
            </a:r>
          </a:p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(a)</a:t>
            </a:r>
            <a:r>
              <a:rPr lang="en-IN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Papad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	(b) Pickles			(c) Fried snacks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 (b)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How are the following Gujarati dishes prepared at your home?</a:t>
            </a:r>
          </a:p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(a) </a:t>
            </a:r>
            <a:r>
              <a:rPr lang="en-IN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Khakra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(b) </a:t>
            </a:r>
            <a:r>
              <a:rPr lang="en-IN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Thepla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(c) 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Dhokla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68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AB8B3-0C21-AF87-38BE-2199F6F7A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99EA-EF77-361B-95B6-B752FDDF9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 fontScale="90000"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Activities for Individual Learning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A7E05-00FF-1B0F-8E92-CBB699D7E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013" y="1032386"/>
            <a:ext cx="10225548" cy="5132444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Written/Oral Examinations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Assess comprehension, critical thinking, and application of concepts.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Examples: Short answers, multiple-choice questions, oral quizzes.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Creative Writing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Activities: Essays, stories, poetry.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Focus: Creativity, vocabulary, grammar, and coherence.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Picture Reading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interpret and explain visuals such as charts, graphs, or illustrations.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Encourages observational skills and critical analysis.</a:t>
            </a:r>
          </a:p>
        </p:txBody>
      </p:sp>
    </p:spTree>
    <p:extLst>
      <p:ext uri="{BB962C8B-B14F-4D97-AF65-F5344CB8AC3E}">
        <p14:creationId xmlns:p14="http://schemas.microsoft.com/office/powerpoint/2010/main" val="5439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45E75-74B1-DB0A-8430-23B8A4649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437DA-1E08-BB3B-D9D1-59441C22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 fontScale="90000"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Activities for Individual Learning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87EA1-1A41-4D61-B8D5-BE3BC3AE5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lvl="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Individual Projects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Personalized projects that align with learning objectives.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Examples: Science experiments, craftwork, or research-based assignments.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Skill-Based Activities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Yoga, craftwork, and other hands-on tasks to assess motor and cognitive skills.</a:t>
            </a:r>
          </a:p>
        </p:txBody>
      </p:sp>
    </p:spTree>
    <p:extLst>
      <p:ext uri="{BB962C8B-B14F-4D97-AF65-F5344CB8AC3E}">
        <p14:creationId xmlns:p14="http://schemas.microsoft.com/office/powerpoint/2010/main" val="2088152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4B344-B2D4-E2D4-98B7-9C1753033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B883-4D7A-D239-0686-AA96E1622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 fontScale="90000"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to Conduct Individual Learning Assessments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E6C2E-D914-20FE-C3FF-C379A709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523" y="1455173"/>
            <a:ext cx="10589342" cy="5132444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Design Tasks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Tasks should be aligned with learning outcomes.</a:t>
            </a:r>
          </a:p>
          <a:p>
            <a:pPr marL="457200" marR="0" lvl="1" indent="0" algn="just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9144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143000" marR="0" lvl="2" indent="-228600" algn="just">
              <a:lnSpc>
                <a:spcPct val="107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Mathematics: Solve real-life application problems.</a:t>
            </a:r>
          </a:p>
          <a:p>
            <a:pPr marL="1143000" marR="0" lvl="2" indent="-228600" algn="just">
              <a:lnSpc>
                <a:spcPct val="107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Science: Conduct an experiment and record observations.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Set Clear Criteria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rubrics to define success benchmarks for each activity.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Personalized Feedback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Feedback should highlight strengths, suggest improvements, and set future goals.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Support and Encourage Self-Reflection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students to reflect on their performance and learning process.</a:t>
            </a:r>
          </a:p>
        </p:txBody>
      </p:sp>
    </p:spTree>
    <p:extLst>
      <p:ext uri="{BB962C8B-B14F-4D97-AF65-F5344CB8AC3E}">
        <p14:creationId xmlns:p14="http://schemas.microsoft.com/office/powerpoint/2010/main" val="3406935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F6809-61DD-E3D4-E5DC-B6C25105F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9E63-9C08-18E2-061D-6C352CB46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Benefits of Individual Learning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0A81A-772F-894E-02F7-E37D2E2B3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Personalized Learning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Identifies specific strengths and weaknesses.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Holistic Development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Encourages creativity, critical thinking, and self-expression.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Flexible Feedback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Allows teachers to provide tailored suggestions for improvement.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Motivation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Builds confidence through acknowledgment of individual progress.</a:t>
            </a:r>
          </a:p>
        </p:txBody>
      </p:sp>
    </p:spTree>
    <p:extLst>
      <p:ext uri="{BB962C8B-B14F-4D97-AF65-F5344CB8AC3E}">
        <p14:creationId xmlns:p14="http://schemas.microsoft.com/office/powerpoint/2010/main" val="1967889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A64F5-9BE2-0573-6FA5-17FB4A8F5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E1E50-B917-4C58-23BB-FAA34D45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Learning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F192E-F9B0-5F98-D805-E956B631C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activities such as: </a:t>
            </a:r>
          </a:p>
          <a:p>
            <a:pPr marL="800100" lvl="2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Surveys</a:t>
            </a:r>
          </a:p>
          <a:p>
            <a:pPr marL="800100" lvl="2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rtistic creations (models, Rangoli)</a:t>
            </a:r>
          </a:p>
          <a:p>
            <a:pPr marL="800100" lvl="2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Yoga</a:t>
            </a:r>
          </a:p>
          <a:p>
            <a:pPr marL="800100" lvl="2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roject-related tasks require group collaboration. </a:t>
            </a:r>
          </a:p>
          <a:p>
            <a:pPr marL="571500" lvl="2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		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These can assess both technical and social skills.</a:t>
            </a:r>
          </a:p>
        </p:txBody>
      </p:sp>
    </p:spTree>
    <p:extLst>
      <p:ext uri="{BB962C8B-B14F-4D97-AF65-F5344CB8AC3E}">
        <p14:creationId xmlns:p14="http://schemas.microsoft.com/office/powerpoint/2010/main" val="240822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03DF4-F923-D88A-7DEC-A922675F1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9FA4E-3D54-39DC-62B9-465E49386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 - Survey Activity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4A028-6DB7-B1E8-D618-57868B5B0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238866"/>
            <a:ext cx="10333704" cy="5506063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Topic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School Environment - Natural Lighting, Ventilation, Cleanliness, and Special Needs Provisions.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Class 5 students are divided into four groups: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1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Gather information about natural lighting in classrooms.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2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Investigate ventilation in different classrooms.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3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Examine cleanliness within the school.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4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Identify provisions for students/individuals with special needs in the school.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687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6D3A1-9D6B-C1EC-8244-EF7196837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2D28-A6AB-C6F5-D3F3-4B442FBBB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Rubric for the Survey</a:t>
            </a:r>
            <a:endParaRPr lang="en-IN" sz="3800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C3A808-22BF-9670-1BF9-397FB07159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862984"/>
              </p:ext>
            </p:extLst>
          </p:nvPr>
        </p:nvGraphicFramePr>
        <p:xfrm>
          <a:off x="1514168" y="1317525"/>
          <a:ext cx="9990444" cy="5141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7611">
                  <a:extLst>
                    <a:ext uri="{9D8B030D-6E8A-4147-A177-3AD203B41FA5}">
                      <a16:colId xmlns:a16="http://schemas.microsoft.com/office/drawing/2014/main" val="1258682269"/>
                    </a:ext>
                  </a:extLst>
                </a:gridCol>
                <a:gridCol w="2497611">
                  <a:extLst>
                    <a:ext uri="{9D8B030D-6E8A-4147-A177-3AD203B41FA5}">
                      <a16:colId xmlns:a16="http://schemas.microsoft.com/office/drawing/2014/main" val="1665199784"/>
                    </a:ext>
                  </a:extLst>
                </a:gridCol>
                <a:gridCol w="2497611">
                  <a:extLst>
                    <a:ext uri="{9D8B030D-6E8A-4147-A177-3AD203B41FA5}">
                      <a16:colId xmlns:a16="http://schemas.microsoft.com/office/drawing/2014/main" val="364074698"/>
                    </a:ext>
                  </a:extLst>
                </a:gridCol>
                <a:gridCol w="2497611">
                  <a:extLst>
                    <a:ext uri="{9D8B030D-6E8A-4147-A177-3AD203B41FA5}">
                      <a16:colId xmlns:a16="http://schemas.microsoft.com/office/drawing/2014/main" val="2341989861"/>
                    </a:ext>
                  </a:extLst>
                </a:gridCol>
              </a:tblGrid>
              <a:tr h="428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Criterion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Level 1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Level 2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Level 3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5269348"/>
                  </a:ext>
                </a:extLst>
              </a:tr>
              <a:tr h="8896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Preparation of Notes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Relies heavily on teacher/peer help.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Can prepare notes with guidance.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Prepares notes independently.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6372225"/>
                  </a:ext>
                </a:extLst>
              </a:tr>
              <a:tr h="8896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Question Formation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Questions lack depth.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Some logical questions formed.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Logical and insightful questions.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882850"/>
                  </a:ext>
                </a:extLst>
              </a:tr>
              <a:tr h="8896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Recording Observations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Struggles to organize data.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Organizes and records data clearly.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Records and presents data logically.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811986"/>
                  </a:ext>
                </a:extLst>
              </a:tr>
              <a:tr h="8896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Interpretation of Results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Basic understanding of data.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Interprets data meaningfully.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Draws insightful and practical conclusions.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8607053"/>
                  </a:ext>
                </a:extLst>
              </a:tr>
              <a:tr h="8896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Report Presentation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Hesitates to present.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</a:rPr>
                        <a:t>Presents confidently.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 dirty="0">
                          <a:effectLst/>
                        </a:rPr>
                        <a:t>Presents comprehensively and logically.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9238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156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662D3-13FA-5F7D-B597-76C9FE37A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4233D-FECD-1571-0476-FF2D18A9E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Peer Group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98187-EBF2-89EB-78CC-6FA16B430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238866"/>
            <a:ext cx="10333704" cy="5506063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should be given opportunities to evaluate their peers' work. This fosters collaborative learning, improves interpersonal understanding, and enhances their analytical skills.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students to critically assess their own and peers' development.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 teamwork and constructive feedback.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 - Water Survey: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Students survey 15 families in their locality about water wastage and document their findings.</a:t>
            </a:r>
          </a:p>
        </p:txBody>
      </p:sp>
    </p:spTree>
    <p:extLst>
      <p:ext uri="{BB962C8B-B14F-4D97-AF65-F5344CB8AC3E}">
        <p14:creationId xmlns:p14="http://schemas.microsoft.com/office/powerpoint/2010/main" val="135656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12181-8B41-EB47-7E2A-A9AF32893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B61AF-614D-E5B3-89B4-5C875E8C4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Rubric for Peer Assessment:</a:t>
            </a:r>
            <a:endParaRPr lang="en-IN" sz="3800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494790B-F794-5319-8D65-E03E538B6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202271"/>
              </p:ext>
            </p:extLst>
          </p:nvPr>
        </p:nvGraphicFramePr>
        <p:xfrm>
          <a:off x="1455174" y="1219200"/>
          <a:ext cx="10049435" cy="52277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887">
                  <a:extLst>
                    <a:ext uri="{9D8B030D-6E8A-4147-A177-3AD203B41FA5}">
                      <a16:colId xmlns:a16="http://schemas.microsoft.com/office/drawing/2014/main" val="511800065"/>
                    </a:ext>
                  </a:extLst>
                </a:gridCol>
                <a:gridCol w="2009887">
                  <a:extLst>
                    <a:ext uri="{9D8B030D-6E8A-4147-A177-3AD203B41FA5}">
                      <a16:colId xmlns:a16="http://schemas.microsoft.com/office/drawing/2014/main" val="3883836507"/>
                    </a:ext>
                  </a:extLst>
                </a:gridCol>
                <a:gridCol w="2009887">
                  <a:extLst>
                    <a:ext uri="{9D8B030D-6E8A-4147-A177-3AD203B41FA5}">
                      <a16:colId xmlns:a16="http://schemas.microsoft.com/office/drawing/2014/main" val="2651628230"/>
                    </a:ext>
                  </a:extLst>
                </a:gridCol>
                <a:gridCol w="2009887">
                  <a:extLst>
                    <a:ext uri="{9D8B030D-6E8A-4147-A177-3AD203B41FA5}">
                      <a16:colId xmlns:a16="http://schemas.microsoft.com/office/drawing/2014/main" val="3433602201"/>
                    </a:ext>
                  </a:extLst>
                </a:gridCol>
                <a:gridCol w="2009887">
                  <a:extLst>
                    <a:ext uri="{9D8B030D-6E8A-4147-A177-3AD203B41FA5}">
                      <a16:colId xmlns:a16="http://schemas.microsoft.com/office/drawing/2014/main" val="1608134010"/>
                    </a:ext>
                  </a:extLst>
                </a:gridCol>
              </a:tblGrid>
              <a:tr h="4401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Criterion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Level 1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Level 2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Level 3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Level 4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1433815"/>
                  </a:ext>
                </a:extLst>
              </a:tr>
              <a:tr h="9135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Participation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Rarely participated.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Participated occasionally.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Mostly active participant.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Fully active participant.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855727"/>
                  </a:ext>
                </a:extLst>
              </a:tr>
              <a:tr h="9135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Leadership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Rarely took initiative.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Took initiative sometimes.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Led effectively.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Led and inspired others.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4279122"/>
                  </a:ext>
                </a:extLst>
              </a:tr>
              <a:tr h="4403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Listening Skills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Rarely listened.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Sometimes attentive.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Mostly attentive.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Always attentive.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7839473"/>
                  </a:ext>
                </a:extLst>
              </a:tr>
              <a:tr h="9135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Feedback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Rarely constructive.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Provided basic feedback.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Constructive feedback.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Always detailed and useful.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987586"/>
                  </a:ext>
                </a:extLst>
              </a:tr>
              <a:tr h="9135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Collaboration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Struggled to cooperate.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Cooperated occasionally.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Mostly cooperative.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Fully respectful and cooperative.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7042909"/>
                  </a:ext>
                </a:extLst>
              </a:tr>
              <a:tr h="4403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Time Management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Rarely on time.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Sometimes timely.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>
                          <a:effectLst/>
                        </a:rPr>
                        <a:t>Mostly timely.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100" dirty="0">
                          <a:effectLst/>
                        </a:rPr>
                        <a:t>Always punctual.</a:t>
                      </a:r>
                      <a:endParaRPr lang="en-IN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1473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458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20B9-E43F-5409-7D02-E32C8179F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C4473-DFAB-F79C-3A62-30FA4E7FF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Self-Assessment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93BCC-90CD-0658-8121-07E980CDD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759974"/>
            <a:ext cx="10333704" cy="4208207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Self-assessment allows students to reflect on their learning, evaluate their strengths and weaknesses, and take responsibility for their progress.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is an essential component of the learning process and encourages metacognitive thinking.</a:t>
            </a:r>
          </a:p>
        </p:txBody>
      </p:sp>
    </p:spTree>
    <p:extLst>
      <p:ext uri="{BB962C8B-B14F-4D97-AF65-F5344CB8AC3E}">
        <p14:creationId xmlns:p14="http://schemas.microsoft.com/office/powerpoint/2010/main" val="4094520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B1462-40AE-4DC8-4A3D-8E41E5E8C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26A78-04A8-747F-931C-1C888162F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Reflection Prompts for Self-Assessment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6BB3E-4428-DC48-D99A-BBE199AD4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170040"/>
            <a:ext cx="10333704" cy="4798142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can use the following prompts to evaluate their own work:</a:t>
            </a:r>
          </a:p>
          <a:p>
            <a:pPr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well did I plan for this task?</a:t>
            </a:r>
          </a:p>
          <a:p>
            <a:pPr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Did I follow my plan effectively?</a:t>
            </a:r>
          </a:p>
          <a:p>
            <a:pPr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challenges did I face, and how did I address them?</a:t>
            </a:r>
          </a:p>
          <a:p>
            <a:pPr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did I learn during this activity?</a:t>
            </a:r>
          </a:p>
          <a:p>
            <a:pPr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can I do this task differently or better next time?</a:t>
            </a:r>
          </a:p>
          <a:p>
            <a:pPr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Based on my performance, how would I rate myself?</a:t>
            </a:r>
          </a:p>
        </p:txBody>
      </p:sp>
    </p:spTree>
    <p:extLst>
      <p:ext uri="{BB962C8B-B14F-4D97-AF65-F5344CB8AC3E}">
        <p14:creationId xmlns:p14="http://schemas.microsoft.com/office/powerpoint/2010/main" val="98887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D6457-FB53-5A74-FE61-B653E5E9E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6A49-9FDF-542A-FFE5-E4D9B81B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 of Self-Assessment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60669-2B74-C148-6E0C-8DDD67652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710812"/>
            <a:ext cx="10333704" cy="4257369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 students identify gaps in their understanding.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accountability for their learning outcomes.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Fosters critical thinking and problem-solving skills.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Builds confidence in their ability to improve performance.</a:t>
            </a:r>
          </a:p>
        </p:txBody>
      </p:sp>
    </p:spTree>
    <p:extLst>
      <p:ext uri="{BB962C8B-B14F-4D97-AF65-F5344CB8AC3E}">
        <p14:creationId xmlns:p14="http://schemas.microsoft.com/office/powerpoint/2010/main" val="4222880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60E8F-AAD1-5F85-90B8-0FBCCCD88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8926-673E-CE0C-3B35-2E881FA0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Self-Assessment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EDCDC-911D-3FAC-3D27-1F5B8C43F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612490"/>
            <a:ext cx="10333704" cy="4355691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portfolio is a purposeful collection of a student's work that demonstrates their learning progress, achievements, and abilities over time.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serves as both a process and a product, enabling students to take ownership of their learning.</a:t>
            </a:r>
          </a:p>
        </p:txBody>
      </p:sp>
    </p:spTree>
    <p:extLst>
      <p:ext uri="{BB962C8B-B14F-4D97-AF65-F5344CB8AC3E}">
        <p14:creationId xmlns:p14="http://schemas.microsoft.com/office/powerpoint/2010/main" val="3976565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40A69-2B38-C350-07EE-A02E1F15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C95D-9C44-8F32-8D94-D40C3C56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Features of a Portfolio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9443-A566-48E1-E49E-C07CAD39A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101214"/>
            <a:ext cx="10333704" cy="4866968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Documentation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Includes evidence of learning, such as: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Worksheets, projects, creative writing, and artwork.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Photos of models, diagrams, or classroom activities.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Journals, reports, and other reflective writings.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Customization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Tailored to individual learning styles, interests, and abilities.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and Reflection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Provides opportunities for self-assessment, peer feedback, and teacher evaluation.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Growth Over Time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Captures the student’s progression in learning.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Stakeholder Involvement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Includes inputs from teachers, parents, and peers.</a:t>
            </a:r>
          </a:p>
        </p:txBody>
      </p:sp>
    </p:spTree>
    <p:extLst>
      <p:ext uri="{BB962C8B-B14F-4D97-AF65-F5344CB8AC3E}">
        <p14:creationId xmlns:p14="http://schemas.microsoft.com/office/powerpoint/2010/main" val="1054649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DF5A5-4D0B-4027-613D-555AC8054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00E2F-945E-D064-73AD-DD2CD9750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Portfolio Contents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6E6D4-2FA2-259A-39A2-E2FD4437C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101214"/>
            <a:ext cx="10333704" cy="4866968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Subject-Specific Evidence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Mathematics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Charts, solved problems, or graphs created by students.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Science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Experiment records, project reports, or environmental observations.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Languages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Poems, essays, storyboards, or summaries.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 Science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Models, maps, or timelines created as part of assignments.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Reflective Entries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write about their learning experiences and challenges.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Teachers provide constructive feedback for further improvement.</a:t>
            </a:r>
          </a:p>
        </p:txBody>
      </p:sp>
    </p:spTree>
    <p:extLst>
      <p:ext uri="{BB962C8B-B14F-4D97-AF65-F5344CB8AC3E}">
        <p14:creationId xmlns:p14="http://schemas.microsoft.com/office/powerpoint/2010/main" val="19111082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1ADB9-D6D3-7AAC-55F2-04D299BA4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C051A-2A14-97C0-7C61-BC1CE103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Portfolio Contents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C9B3-1F34-3C9D-5832-B864FA11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101214"/>
            <a:ext cx="10333704" cy="4866968"/>
          </a:xfrm>
        </p:spPr>
        <p:txBody>
          <a:bodyPr>
            <a:noAutofit/>
          </a:bodyPr>
          <a:lstStyle/>
          <a:p>
            <a:pPr marL="457200" marR="0" lvl="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Creative Work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R="0" lvl="1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 and craft projects.</a:t>
            </a:r>
          </a:p>
          <a:p>
            <a:pPr marR="0" lvl="1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Role-play scripts, Rangoli designs, or school event participation photos.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Summative and Formative Assessment Evidence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Tests, quizzes, and assignment results.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Extra-Curricular Activities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lvl="1">
              <a:buSzPct val="40000"/>
              <a:buFont typeface="Courier New" panose="02070309020205020404" pitchFamily="49" charset="0"/>
              <a:buChar char="o"/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Certificates, photos, or write-ups 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related to sports, debates, and cultural events.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0638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36387-6CDD-372D-C27B-C92458473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0F93-E8C8-F74F-DD0B-9A65D7DB1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to Create a Portfolio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B8D71-5C71-3BF1-840B-0B5C59517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914400"/>
            <a:ext cx="10333704" cy="5053782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Planning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Decide on the purpose of the portfolio.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 clear criteria for what it should include.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Collection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Gather all relevant materials that showcase the student's work and progress.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Selection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Choose the best pieces to include based on specific learning objectives.</a:t>
            </a:r>
          </a:p>
        </p:txBody>
      </p:sp>
    </p:spTree>
    <p:extLst>
      <p:ext uri="{BB962C8B-B14F-4D97-AF65-F5344CB8AC3E}">
        <p14:creationId xmlns:p14="http://schemas.microsoft.com/office/powerpoint/2010/main" val="910343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5EF5E-D2EC-6E7B-1A02-8639EAFAB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A58B9-F543-E161-248C-E4F085857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to Create a Portfolio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F944C-64AD-A2AD-5E84-86349B7D1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914400"/>
            <a:ext cx="10333704" cy="5053782"/>
          </a:xfrm>
        </p:spPr>
        <p:txBody>
          <a:bodyPr>
            <a:noAutofit/>
          </a:bodyPr>
          <a:lstStyle/>
          <a:p>
            <a:pPr marL="514350" marR="0" lvl="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Organization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Arrange the content logically and aesthetically (e.g., by subjects, themes, or chronology).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Allow the student to reflect on their learning journey through written entries or discussions.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Evaluation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rubrics to assess the portfolio and provide constructive feedback.</a:t>
            </a:r>
          </a:p>
        </p:txBody>
      </p:sp>
    </p:spTree>
    <p:extLst>
      <p:ext uri="{BB962C8B-B14F-4D97-AF65-F5344CB8AC3E}">
        <p14:creationId xmlns:p14="http://schemas.microsoft.com/office/powerpoint/2010/main" val="10346846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77149-D601-78CC-A814-BD3DC5388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0FCDA-946E-C6AF-B57B-5678F2C12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Benefits of Portfolio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AF80E-0AF1-10D7-6710-624491E9D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509" y="1514168"/>
            <a:ext cx="10333704" cy="4454013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Promotes ownership of learning among students.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 teachers and parents understand the student’s progress.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the development of a growth mindset.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Provides a holistic view of student abilities and achievements.</a:t>
            </a:r>
          </a:p>
        </p:txBody>
      </p:sp>
    </p:spTree>
    <p:extLst>
      <p:ext uri="{BB962C8B-B14F-4D97-AF65-F5344CB8AC3E}">
        <p14:creationId xmlns:p14="http://schemas.microsoft.com/office/powerpoint/2010/main" val="17122242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B2D3D-87C2-1F7A-8F33-0985041CE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934495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en-IN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School-Based Assessment</a:t>
            </a:r>
            <a:br>
              <a:rPr lang="en-IN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Tools and Techniques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3DD3B6-FC32-199D-CEDA-DEEDE88D39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5475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CB3FE-43BE-5AAA-0E46-5406B6F2E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6F8CB-8AB9-7300-23D3-310A2474C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	Written Tests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A7D77-8B27-E53E-DFEA-A10AC83EB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Evaluate knowledge, comprehension, and application.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Subjective questions, objective questions (MCQs, fill-in-the-blanks), and problem-solving exercises.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Administered individually or in groups with varying difficulty levels.</a:t>
            </a:r>
          </a:p>
        </p:txBody>
      </p:sp>
    </p:spTree>
    <p:extLst>
      <p:ext uri="{BB962C8B-B14F-4D97-AF65-F5344CB8AC3E}">
        <p14:creationId xmlns:p14="http://schemas.microsoft.com/office/powerpoint/2010/main" val="4161184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6C4FC-3431-7DF7-DEFA-55E0ED4A1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0739B-AB13-F0F0-B456-8DD3E1522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Oral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1E675-3347-F38F-256E-3AED676F1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Assess verbal communication, critical thinking, and comprehension.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Oral quizzes, debates, presentations, and question-answer sessions.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Engage students in discussions or role-playing activities.</a:t>
            </a:r>
          </a:p>
        </p:txBody>
      </p:sp>
    </p:spTree>
    <p:extLst>
      <p:ext uri="{BB962C8B-B14F-4D97-AF65-F5344CB8AC3E}">
        <p14:creationId xmlns:p14="http://schemas.microsoft.com/office/powerpoint/2010/main" val="18905054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6796F-BE71-1BCF-0D2A-EDB6B53E5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85527-16D0-8F36-409E-6C1A9B47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Practical Work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778F7-BD70-D4EE-7FAD-702BCA10B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Assess hands-on skills and application of theoretical knowledge.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Science experiments, art projects, and model-making.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Conduct activities requiring observation, recording, and analysis.</a:t>
            </a:r>
          </a:p>
        </p:txBody>
      </p:sp>
    </p:spTree>
    <p:extLst>
      <p:ext uri="{BB962C8B-B14F-4D97-AF65-F5344CB8AC3E}">
        <p14:creationId xmlns:p14="http://schemas.microsoft.com/office/powerpoint/2010/main" val="22961892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156FA-B785-5BBA-FAED-942B3E4DC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A7A97-0B75-FBDA-5B09-1CD73032F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Assignments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B6B02-4EDD-6065-6C75-B77782F19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Encourage research, creativity, and in-depth exploration.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Research papers, homework exercises, and topic-based write-ups.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Assign tasks to be completed individually or collaboratively outside classroom hours.</a:t>
            </a:r>
          </a:p>
        </p:txBody>
      </p:sp>
    </p:spTree>
    <p:extLst>
      <p:ext uri="{BB962C8B-B14F-4D97-AF65-F5344CB8AC3E}">
        <p14:creationId xmlns:p14="http://schemas.microsoft.com/office/powerpoint/2010/main" val="4033898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F588-5E08-8413-7D6C-85B64F10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5718-F781-4998-26A9-78704F754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Self-Assessment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40610-9EA5-E76A-79B7-809026DD5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Foster self-reflection and metacognition.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Reflective journals, goal-setting exercises, and progress checklists.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Use rubrics or structured templates to guide self-evaluation.</a:t>
            </a:r>
          </a:p>
        </p:txBody>
      </p:sp>
    </p:spTree>
    <p:extLst>
      <p:ext uri="{BB962C8B-B14F-4D97-AF65-F5344CB8AC3E}">
        <p14:creationId xmlns:p14="http://schemas.microsoft.com/office/powerpoint/2010/main" val="3794557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DFF88-317B-D696-3697-E5F1E17FA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4054-26C6-4BD8-95C5-270A7BA00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Peer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6165C-D266-70FA-42D9-BAD712EED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Encourage collaboration and critical evaluation among peers.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Peer reviews of assignments, group projects, or presentations.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Students evaluate each other using predefined rubrics.</a:t>
            </a:r>
          </a:p>
        </p:txBody>
      </p:sp>
    </p:spTree>
    <p:extLst>
      <p:ext uri="{BB962C8B-B14F-4D97-AF65-F5344CB8AC3E}">
        <p14:creationId xmlns:p14="http://schemas.microsoft.com/office/powerpoint/2010/main" val="36865381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E5B0C-086D-5020-E160-3C9260786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1EEAD-24C1-5216-013E-8C3FAC08F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Portfolio Assessment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7CA58-F342-E8B8-03D9-1CA5184FA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Showcase a student's cumulative learning and achievements over time.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A collection of essays, artwork, assignments, and projects.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Compile and review portfolios periodically to track progress.</a:t>
            </a:r>
          </a:p>
        </p:txBody>
      </p:sp>
    </p:spTree>
    <p:extLst>
      <p:ext uri="{BB962C8B-B14F-4D97-AF65-F5344CB8AC3E}">
        <p14:creationId xmlns:p14="http://schemas.microsoft.com/office/powerpoint/2010/main" val="10440850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5F839-D9E9-81AD-2C55-BC4DE3E8C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E49C-7E48-9AC3-DB76-F11DC9C5B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Observation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479B9-805F-DA4D-49A3-85106786E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Assess behavior, participation, and practical skill demonstration.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Observing participation in class discussions, teamwork, or project execution.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Use observation checklists or anecdotal records.</a:t>
            </a:r>
          </a:p>
        </p:txBody>
      </p:sp>
    </p:spTree>
    <p:extLst>
      <p:ext uri="{BB962C8B-B14F-4D97-AF65-F5344CB8AC3E}">
        <p14:creationId xmlns:p14="http://schemas.microsoft.com/office/powerpoint/2010/main" val="31512459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9284A-E933-2CC6-9836-5D30AC99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4248F-8870-88C0-A6A6-2B391C4CF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Rating Scales and Checklists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AD35-102C-B304-6F9E-C63B55D1F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Quantify skills, performance, or participation levels.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Rubrics for grading creativity, behavior checklists.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Apply standardized scales for uniform evaluation.</a:t>
            </a:r>
          </a:p>
        </p:txBody>
      </p:sp>
    </p:spTree>
    <p:extLst>
      <p:ext uri="{BB962C8B-B14F-4D97-AF65-F5344CB8AC3E}">
        <p14:creationId xmlns:p14="http://schemas.microsoft.com/office/powerpoint/2010/main" val="7757081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55CD4-905F-930F-6D9E-4A0A287BD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1F8-AB46-E607-DD1A-0688B7031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Projects and Presentations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0318E-DE9C-413D-21AD-6644DB06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Assess research, communication, and teamwork skills.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Group presentations, community surveys, or project displays.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Evaluate based on content, delivery, creativity, and teamwork.</a:t>
            </a:r>
          </a:p>
        </p:txBody>
      </p:sp>
    </p:spTree>
    <p:extLst>
      <p:ext uri="{BB962C8B-B14F-4D97-AF65-F5344CB8AC3E}">
        <p14:creationId xmlns:p14="http://schemas.microsoft.com/office/powerpoint/2010/main" val="2821654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3614-B90C-A43A-D82E-79C79442B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D2C6-A4C1-A040-1509-D97A1DD76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Simulation and Role Play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DDB0D-EB49-FA5F-BB7B-66B1E9360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Assess decision-making, problem-solving, and interpersonal skills.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Mock interviews, case studies, and enactments of real-life scenarios.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Create real-world simulations for immersive learning.</a:t>
            </a:r>
          </a:p>
        </p:txBody>
      </p:sp>
    </p:spTree>
    <p:extLst>
      <p:ext uri="{BB962C8B-B14F-4D97-AF65-F5344CB8AC3E}">
        <p14:creationId xmlns:p14="http://schemas.microsoft.com/office/powerpoint/2010/main" val="18770285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B87C6-B973-7FBA-39E6-BE9A88404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BC2D5-C2A6-2F19-B959-ED9CC0394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Quizzes and Games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D05F1-C65C-1B8D-8132-637E1CFED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Purpose: Reinforce learning in a fun, engaging way.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Examples: Online quizzes, crosswords, and educational puzzles.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Technique: Use apps, digital platforms, or interactive classroom activities.</a:t>
            </a:r>
          </a:p>
        </p:txBody>
      </p:sp>
    </p:spTree>
    <p:extLst>
      <p:ext uri="{BB962C8B-B14F-4D97-AF65-F5344CB8AC3E}">
        <p14:creationId xmlns:p14="http://schemas.microsoft.com/office/powerpoint/2010/main" val="3028554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00BF-CACA-8E72-4E98-BC2BD7889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96D14-1A66-FB5F-7FE9-0C7FE05F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Choosing the Right Tool or Technique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E1B25-3B94-41F5-2678-F4B16BC1A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238866"/>
            <a:ext cx="9931451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Learning Objectives: Align tools with specific learning goals.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 Needs: Consider age, skill levels, and interests.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Subject Matter: Use tools suitable for the topic (e.g., practical work for science).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Resource Availability: Ensure feasibility in terms of time, materials, and access.</a:t>
            </a:r>
          </a:p>
        </p:txBody>
      </p:sp>
    </p:spTree>
    <p:extLst>
      <p:ext uri="{BB962C8B-B14F-4D97-AF65-F5344CB8AC3E}">
        <p14:creationId xmlns:p14="http://schemas.microsoft.com/office/powerpoint/2010/main" val="25413105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CECE6-E54D-0840-DBBB-36DB5374E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3F238-CC37-B314-BC06-F7CB5B2A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Techniques by Type</a:t>
            </a:r>
            <a:endParaRPr lang="en-IN" sz="3800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8903BB-8E67-6D69-B879-0286483EC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952853"/>
              </p:ext>
            </p:extLst>
          </p:nvPr>
        </p:nvGraphicFramePr>
        <p:xfrm>
          <a:off x="1187669" y="1396180"/>
          <a:ext cx="10636469" cy="5015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5818">
                  <a:extLst>
                    <a:ext uri="{9D8B030D-6E8A-4147-A177-3AD203B41FA5}">
                      <a16:colId xmlns:a16="http://schemas.microsoft.com/office/drawing/2014/main" val="1395169168"/>
                    </a:ext>
                  </a:extLst>
                </a:gridCol>
                <a:gridCol w="6380651">
                  <a:extLst>
                    <a:ext uri="{9D8B030D-6E8A-4147-A177-3AD203B41FA5}">
                      <a16:colId xmlns:a16="http://schemas.microsoft.com/office/drawing/2014/main" val="285629511"/>
                    </a:ext>
                  </a:extLst>
                </a:gridCol>
              </a:tblGrid>
              <a:tr h="5309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>
                          <a:effectLst/>
                        </a:rPr>
                        <a:t>Type</a:t>
                      </a:r>
                      <a:endParaRPr lang="en-IN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>
                          <a:effectLst/>
                        </a:rPr>
                        <a:t>Tools/Techniques</a:t>
                      </a:r>
                      <a:endParaRPr lang="en-IN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1559648"/>
                  </a:ext>
                </a:extLst>
              </a:tr>
              <a:tr h="11019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>
                          <a:effectLst/>
                        </a:rPr>
                        <a:t>Formative Assessment</a:t>
                      </a:r>
                      <a:endParaRPr lang="en-IN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>
                          <a:effectLst/>
                        </a:rPr>
                        <a:t>Observation, quizzes, self-assessment, oral discussions.</a:t>
                      </a:r>
                      <a:endParaRPr lang="en-IN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4351862"/>
                  </a:ext>
                </a:extLst>
              </a:tr>
              <a:tr h="11785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 dirty="0">
                          <a:effectLst/>
                        </a:rPr>
                        <a:t>Summative Assessment</a:t>
                      </a:r>
                      <a:endParaRPr lang="en-IN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 dirty="0">
                          <a:effectLst/>
                        </a:rPr>
                        <a:t>Written tests, projects, presentations, portfolio review.</a:t>
                      </a:r>
                      <a:endParaRPr lang="en-IN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870042"/>
                  </a:ext>
                </a:extLst>
              </a:tr>
              <a:tr h="11019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>
                          <a:effectLst/>
                        </a:rPr>
                        <a:t>Diagnostic Assessment</a:t>
                      </a:r>
                      <a:endParaRPr lang="en-IN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>
                          <a:effectLst/>
                        </a:rPr>
                        <a:t>Pre-tests, interviews, diagnostic assignments.</a:t>
                      </a:r>
                      <a:endParaRPr lang="en-IN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5142728"/>
                  </a:ext>
                </a:extLst>
              </a:tr>
              <a:tr h="11019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 dirty="0">
                          <a:effectLst/>
                        </a:rPr>
                        <a:t>Performance Assessment</a:t>
                      </a:r>
                      <a:endParaRPr lang="en-IN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100" dirty="0">
                          <a:effectLst/>
                        </a:rPr>
                        <a:t>Role-play, practical tasks, debates, and experiments.</a:t>
                      </a:r>
                      <a:endParaRPr lang="en-IN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6837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6041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F26B5-27E0-1101-7C0C-6D1F47930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3578-F2BA-F959-E0D0-03A5A5B1B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Benefits of Effective Tools and Techniques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96C2F-9118-08BB-4F7B-18979E44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1" y="1807779"/>
            <a:ext cx="9931451" cy="4357050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a comprehensive understanding of student progress.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Support differentiated learning approaches.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student engagement and motivation.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Enable teachers to tailor instruction to meet individual needs.</a:t>
            </a:r>
          </a:p>
        </p:txBody>
      </p:sp>
    </p:spTree>
    <p:extLst>
      <p:ext uri="{BB962C8B-B14F-4D97-AF65-F5344CB8AC3E}">
        <p14:creationId xmlns:p14="http://schemas.microsoft.com/office/powerpoint/2010/main" val="3244128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04A67-786C-8D66-5A2F-88AA4EB4B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A7B27-80A0-38D3-1E54-2DA14A52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97104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Class VI to XII Assessment Plan – 2024-25</a:t>
            </a:r>
            <a:endParaRPr lang="en-IN" sz="3800" dirty="0">
              <a:solidFill>
                <a:srgbClr val="C0000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64FAC0E-09FC-81BE-F836-08C437E939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090664"/>
              </p:ext>
            </p:extLst>
          </p:nvPr>
        </p:nvGraphicFramePr>
        <p:xfrm>
          <a:off x="232756" y="681648"/>
          <a:ext cx="11770822" cy="5810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835">
                  <a:extLst>
                    <a:ext uri="{9D8B030D-6E8A-4147-A177-3AD203B41FA5}">
                      <a16:colId xmlns:a16="http://schemas.microsoft.com/office/drawing/2014/main" val="1916007656"/>
                    </a:ext>
                  </a:extLst>
                </a:gridCol>
                <a:gridCol w="5425380">
                  <a:extLst>
                    <a:ext uri="{9D8B030D-6E8A-4147-A177-3AD203B41FA5}">
                      <a16:colId xmlns:a16="http://schemas.microsoft.com/office/drawing/2014/main" val="568867370"/>
                    </a:ext>
                  </a:extLst>
                </a:gridCol>
                <a:gridCol w="3923607">
                  <a:extLst>
                    <a:ext uri="{9D8B030D-6E8A-4147-A177-3AD203B41FA5}">
                      <a16:colId xmlns:a16="http://schemas.microsoft.com/office/drawing/2014/main" val="2785012137"/>
                    </a:ext>
                  </a:extLst>
                </a:gridCol>
              </a:tblGrid>
              <a:tr h="674518">
                <a:tc>
                  <a:txBody>
                    <a:bodyPr/>
                    <a:lstStyle/>
                    <a:p>
                      <a:r>
                        <a:rPr lang="en-US" sz="2400" dirty="0"/>
                        <a:t>MONTH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TYPE OF ASSESSMENT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SYLLABUS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50177"/>
                  </a:ext>
                </a:extLst>
              </a:tr>
              <a:tr h="1204154">
                <a:tc>
                  <a:txBody>
                    <a:bodyPr/>
                    <a:lstStyle/>
                    <a:p>
                      <a:r>
                        <a:rPr lang="en-US" sz="2400" b="1" dirty="0"/>
                        <a:t>May - 2024 </a:t>
                      </a:r>
                    </a:p>
                    <a:p>
                      <a:r>
                        <a:rPr lang="en-US" sz="2400" b="1" dirty="0"/>
                        <a:t>Last Week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School-Based Assessment – 1 (SBA-1)</a:t>
                      </a:r>
                    </a:p>
                    <a:p>
                      <a:r>
                        <a:rPr lang="en-US" sz="2400" dirty="0"/>
                        <a:t>(To be conducted by the respective teachers by their own)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Syllabus taught during April and May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149119"/>
                  </a:ext>
                </a:extLst>
              </a:tr>
              <a:tr h="1180406">
                <a:tc>
                  <a:txBody>
                    <a:bodyPr/>
                    <a:lstStyle/>
                    <a:p>
                      <a:r>
                        <a:rPr lang="en-US" sz="2400" b="1" dirty="0"/>
                        <a:t>July – 2024</a:t>
                      </a:r>
                    </a:p>
                    <a:p>
                      <a:r>
                        <a:rPr lang="en-US" sz="2400" b="1" dirty="0"/>
                        <a:t>Last Week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Student Assessment Test – 1 (SAT-1)</a:t>
                      </a:r>
                    </a:p>
                    <a:p>
                      <a:r>
                        <a:rPr lang="en-US" sz="2400" dirty="0"/>
                        <a:t>(Question Papers will be prepared by SCERT at central level)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Syllabus taught from April to July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12620"/>
                  </a:ext>
                </a:extLst>
              </a:tr>
              <a:tr h="1180406">
                <a:tc>
                  <a:txBody>
                    <a:bodyPr/>
                    <a:lstStyle/>
                    <a:p>
                      <a:r>
                        <a:rPr lang="en-US" sz="2400" b="1" dirty="0"/>
                        <a:t>August – 2024</a:t>
                      </a:r>
                    </a:p>
                    <a:p>
                      <a:r>
                        <a:rPr lang="en-US" sz="2400" b="1" dirty="0"/>
                        <a:t>Last Week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School-Based Assessment – 2 (SBA-2)</a:t>
                      </a:r>
                    </a:p>
                    <a:p>
                      <a:r>
                        <a:rPr lang="en-US" sz="2400" dirty="0"/>
                        <a:t>(To be conducted by the respective teachers by their own)</a:t>
                      </a:r>
                      <a:endParaRPr lang="en-IN" sz="2400" dirty="0"/>
                    </a:p>
                    <a:p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Syllabus taught during August</a:t>
                      </a:r>
                      <a:endParaRPr lang="en-IN" sz="2400" dirty="0"/>
                    </a:p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19075"/>
                  </a:ext>
                </a:extLst>
              </a:tr>
              <a:tr h="1180406">
                <a:tc>
                  <a:txBody>
                    <a:bodyPr/>
                    <a:lstStyle/>
                    <a:p>
                      <a:r>
                        <a:rPr lang="en-US" sz="2400" b="1" dirty="0"/>
                        <a:t>September – 2024</a:t>
                      </a:r>
                    </a:p>
                    <a:p>
                      <a:r>
                        <a:rPr lang="en-US" sz="2400" b="1" dirty="0"/>
                        <a:t>Last Week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Half Yearly Assessment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(To be conducted by the respective teachers by their own)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Syllabus taught from April and September</a:t>
                      </a:r>
                      <a:endParaRPr lang="en-IN" sz="2400" dirty="0"/>
                    </a:p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87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6725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3FA22-E2D0-923D-5D8E-53FD2995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6DA5B-79D1-F843-FDB2-65F7C58D9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97104"/>
            <a:ext cx="9715141" cy="584544"/>
          </a:xfrm>
        </p:spPr>
        <p:txBody>
          <a:bodyPr>
            <a:normAutofit fontScale="90000"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Class VI to XII Assessment Plan – 2024-25</a:t>
            </a:r>
            <a:endParaRPr lang="en-IN" sz="3800" dirty="0">
              <a:solidFill>
                <a:srgbClr val="C0000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C254A66-66B7-94EF-0E7A-4C8C28E9E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8839588"/>
              </p:ext>
            </p:extLst>
          </p:nvPr>
        </p:nvGraphicFramePr>
        <p:xfrm>
          <a:off x="232756" y="565273"/>
          <a:ext cx="11770822" cy="6153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835">
                  <a:extLst>
                    <a:ext uri="{9D8B030D-6E8A-4147-A177-3AD203B41FA5}">
                      <a16:colId xmlns:a16="http://schemas.microsoft.com/office/drawing/2014/main" val="1916007656"/>
                    </a:ext>
                  </a:extLst>
                </a:gridCol>
                <a:gridCol w="5425380">
                  <a:extLst>
                    <a:ext uri="{9D8B030D-6E8A-4147-A177-3AD203B41FA5}">
                      <a16:colId xmlns:a16="http://schemas.microsoft.com/office/drawing/2014/main" val="568867370"/>
                    </a:ext>
                  </a:extLst>
                </a:gridCol>
                <a:gridCol w="3923607">
                  <a:extLst>
                    <a:ext uri="{9D8B030D-6E8A-4147-A177-3AD203B41FA5}">
                      <a16:colId xmlns:a16="http://schemas.microsoft.com/office/drawing/2014/main" val="2785012137"/>
                    </a:ext>
                  </a:extLst>
                </a:gridCol>
              </a:tblGrid>
              <a:tr h="605337">
                <a:tc>
                  <a:txBody>
                    <a:bodyPr/>
                    <a:lstStyle/>
                    <a:p>
                      <a:r>
                        <a:rPr lang="en-US" sz="2000" dirty="0"/>
                        <a:t>MONTH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TYPE OF ASSESSMENT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SYLLABUS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50177"/>
                  </a:ext>
                </a:extLst>
              </a:tr>
              <a:tr h="1059339">
                <a:tc>
                  <a:txBody>
                    <a:bodyPr/>
                    <a:lstStyle/>
                    <a:p>
                      <a:r>
                        <a:rPr lang="en-US" sz="2000" b="1" dirty="0"/>
                        <a:t>October – 2024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Last Week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School-Based Assessment – 3 (SBA-3)</a:t>
                      </a:r>
                    </a:p>
                    <a:p>
                      <a:r>
                        <a:rPr lang="en-US" sz="2000" dirty="0"/>
                        <a:t>(To be conducted by the respective teachers by their own)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Syllabus taught during October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6449"/>
                  </a:ext>
                </a:extLst>
              </a:tr>
              <a:tr h="1059339">
                <a:tc>
                  <a:txBody>
                    <a:bodyPr/>
                    <a:lstStyle/>
                    <a:p>
                      <a:r>
                        <a:rPr lang="en-US" sz="2000" b="1" dirty="0"/>
                        <a:t>December – 2024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Last Week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Student Assessment Test – 2 (SAT-2)</a:t>
                      </a:r>
                    </a:p>
                    <a:p>
                      <a:r>
                        <a:rPr lang="en-US" sz="2000" dirty="0"/>
                        <a:t>(Question Papers will be prepared by SCERT at central level)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Syllabus taught from October to December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877716"/>
                  </a:ext>
                </a:extLst>
              </a:tr>
              <a:tr h="1059339">
                <a:tc>
                  <a:txBody>
                    <a:bodyPr/>
                    <a:lstStyle/>
                    <a:p>
                      <a:r>
                        <a:rPr lang="en-US" sz="2000" b="1" dirty="0"/>
                        <a:t>January – 2025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Last Week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Pre Board Exams (for classes X &amp; XII)</a:t>
                      </a:r>
                    </a:p>
                    <a:p>
                      <a:r>
                        <a:rPr lang="en-US" sz="2000" dirty="0"/>
                        <a:t>(Question Papers will be prepared by SCERT at central level)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Complete Syllabus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12448"/>
                  </a:ext>
                </a:extLst>
              </a:tr>
              <a:tr h="1059339">
                <a:tc>
                  <a:txBody>
                    <a:bodyPr/>
                    <a:lstStyle/>
                    <a:p>
                      <a:r>
                        <a:rPr lang="en-US" sz="2000" b="1" dirty="0"/>
                        <a:t>February – 2025</a:t>
                      </a:r>
                    </a:p>
                    <a:p>
                      <a:r>
                        <a:rPr lang="en-US" sz="2000" b="1" dirty="0"/>
                        <a:t>First Week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School-Based Assessment – 4 (SBA-4)</a:t>
                      </a:r>
                    </a:p>
                    <a:p>
                      <a:r>
                        <a:rPr lang="en-US" sz="2000" dirty="0"/>
                        <a:t>(To be conducted by the respective teachers by their own)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Syllabus taught during February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354369"/>
                  </a:ext>
                </a:extLst>
              </a:tr>
              <a:tr h="1059339">
                <a:tc>
                  <a:txBody>
                    <a:bodyPr/>
                    <a:lstStyle/>
                    <a:p>
                      <a:r>
                        <a:rPr lang="en-US" sz="2000" b="1" dirty="0"/>
                        <a:t>March – 2025</a:t>
                      </a:r>
                    </a:p>
                    <a:p>
                      <a:r>
                        <a:rPr lang="en-US" sz="2000" b="1" dirty="0"/>
                        <a:t>Third &amp; Fourth Weeks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Annual Assessment</a:t>
                      </a:r>
                    </a:p>
                    <a:p>
                      <a:r>
                        <a:rPr lang="en-US" sz="2000" dirty="0"/>
                        <a:t>(Question Papers for Classes VI to VIII will be prepared by SCERT and for Classes XI to XII by BSEH, Bhiwani at central level)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Complete Syllabus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205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3049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F7C9B-0B8E-259C-3145-644AA21B7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D6276-8417-74E2-B495-F69D73E1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279979"/>
            <a:ext cx="11155679" cy="7524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Tools and Techniques provided in SCERT Letter No. SCERT/TA/2024/064 dated 13/06/2024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A8E34-3481-1DEE-DD81-1B9E621F6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935" y="1197032"/>
            <a:ext cx="11471762" cy="5380989"/>
          </a:xfrm>
        </p:spPr>
        <p:txBody>
          <a:bodyPr numCol="2">
            <a:noAutofit/>
          </a:bodyPr>
          <a:lstStyle/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Written Test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Oral Assessment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Practical Work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Assignment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-Assessment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Peer Assessment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Work Assessment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Portfolio Assessment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Project Based Assessment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Performance Assessment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Observation Schedule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Experimental Report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Anecdotal Record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Rating Scale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Check List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Interview Schedule</a:t>
            </a:r>
          </a:p>
          <a:p>
            <a:pPr marL="742950" marR="0" indent="-5143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5200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03EF7-6175-3DC0-B610-8393F6288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FC87D-F9E5-DF83-BBB2-99321BCFE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79979"/>
            <a:ext cx="9715141" cy="752406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Special Note: -</a:t>
            </a:r>
            <a:endParaRPr lang="en-IN" sz="3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13EE4-B187-16E3-BE42-DDC716EF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83" y="1238866"/>
            <a:ext cx="10706792" cy="4925963"/>
          </a:xfrm>
        </p:spPr>
        <p:txBody>
          <a:bodyPr>
            <a:noAutofit/>
          </a:bodyPr>
          <a:lstStyle/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records of the School-Based Assessment will be maintained by the respective teacher for whole the year so that it shall be produced before the concerned officer if demanded.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Teachers may download SBA Teachers Manual from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www.scertharyana.gov.in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by clicking the ‘Assessment’ icon.</a:t>
            </a:r>
          </a:p>
          <a:p>
            <a:pPr marL="45720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will be conducted as per the syllabus provided by SCERT (for classes VI to VIII) and BSEH (for classes – IX to XII)</a:t>
            </a:r>
          </a:p>
        </p:txBody>
      </p:sp>
    </p:spTree>
    <p:extLst>
      <p:ext uri="{BB962C8B-B14F-4D97-AF65-F5344CB8AC3E}">
        <p14:creationId xmlns:p14="http://schemas.microsoft.com/office/powerpoint/2010/main" val="3273813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19847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1068</TotalTime>
  <Words>3234</Words>
  <Application>Microsoft Office PowerPoint</Application>
  <PresentationFormat>Widescreen</PresentationFormat>
  <Paragraphs>420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68" baseType="lpstr">
      <vt:lpstr>Aharoni</vt:lpstr>
      <vt:lpstr>Arial</vt:lpstr>
      <vt:lpstr>Calibri</vt:lpstr>
      <vt:lpstr>Calibri Light</vt:lpstr>
      <vt:lpstr>Century Gothic</vt:lpstr>
      <vt:lpstr>Courier New</vt:lpstr>
      <vt:lpstr>Symbol</vt:lpstr>
      <vt:lpstr>Times New Roman</vt:lpstr>
      <vt:lpstr>Wingdings</vt:lpstr>
      <vt:lpstr>Wingdings 3</vt:lpstr>
      <vt:lpstr>Wisp</vt:lpstr>
      <vt:lpstr>Office Theme</vt:lpstr>
      <vt:lpstr>1_Wisp</vt:lpstr>
      <vt:lpstr>School Based Assessment</vt:lpstr>
      <vt:lpstr>Introduction</vt:lpstr>
      <vt:lpstr>Background:  Assessment in Haryana Education</vt:lpstr>
      <vt:lpstr>CCE Misconceptions</vt:lpstr>
      <vt:lpstr>Solutions:</vt:lpstr>
      <vt:lpstr>Understanding SBA</vt:lpstr>
      <vt:lpstr>Understanding SBA</vt:lpstr>
      <vt:lpstr>SBA Objectives</vt:lpstr>
      <vt:lpstr>Key Features of School-Based Assessment </vt:lpstr>
      <vt:lpstr>Key Features of School-Based Assessment </vt:lpstr>
      <vt:lpstr>Key Features of School-Based Assessment </vt:lpstr>
      <vt:lpstr>School-Based Assessment Activities and Strategies</vt:lpstr>
      <vt:lpstr>Individual Learning Assessment</vt:lpstr>
      <vt:lpstr>For example:</vt:lpstr>
      <vt:lpstr>Examples of Customized Questions by Teachers</vt:lpstr>
      <vt:lpstr>Key Activities for Individual Learning Assessment</vt:lpstr>
      <vt:lpstr>Key Activities for Individual Learning Assessment</vt:lpstr>
      <vt:lpstr>Steps to Conduct Individual Learning Assessments</vt:lpstr>
      <vt:lpstr>Benefits of Individual Learning Assessment</vt:lpstr>
      <vt:lpstr>Group Learning Assessment</vt:lpstr>
      <vt:lpstr>Example - Survey Activity</vt:lpstr>
      <vt:lpstr>Assessment Rubric for the Survey</vt:lpstr>
      <vt:lpstr>Peer Group Assessment</vt:lpstr>
      <vt:lpstr>Rubric for Peer Assessment:</vt:lpstr>
      <vt:lpstr>Self-Assessment</vt:lpstr>
      <vt:lpstr>Reflection Prompts for Self-Assessment</vt:lpstr>
      <vt:lpstr>Purpose of Self-Assessment</vt:lpstr>
      <vt:lpstr>Self-Assessment</vt:lpstr>
      <vt:lpstr>Key Features of a Portfolio</vt:lpstr>
      <vt:lpstr>Portfolio Contents</vt:lpstr>
      <vt:lpstr>Portfolio Contents</vt:lpstr>
      <vt:lpstr>Steps to Create a Portfolio</vt:lpstr>
      <vt:lpstr>Steps to Create a Portfolio</vt:lpstr>
      <vt:lpstr>Benefits of Portfolio Assessment</vt:lpstr>
      <vt:lpstr>School-Based Assessment Key Tools and Techniques</vt:lpstr>
      <vt:lpstr>1. Written Tests</vt:lpstr>
      <vt:lpstr>Oral Assessment</vt:lpstr>
      <vt:lpstr>Practical Work</vt:lpstr>
      <vt:lpstr>Assignments</vt:lpstr>
      <vt:lpstr>Self-Assessment</vt:lpstr>
      <vt:lpstr>Peer Assessment</vt:lpstr>
      <vt:lpstr>Portfolio Assessment</vt:lpstr>
      <vt:lpstr>Observation</vt:lpstr>
      <vt:lpstr>Rating Scales and Checklists</vt:lpstr>
      <vt:lpstr>Projects and Presentations</vt:lpstr>
      <vt:lpstr>Simulation and Role Play</vt:lpstr>
      <vt:lpstr>Quizzes and Games</vt:lpstr>
      <vt:lpstr>Choosing the Right Tool or Technique</vt:lpstr>
      <vt:lpstr>Assessment Techniques by Type</vt:lpstr>
      <vt:lpstr>Benefits of Effective Tools and Techniques</vt:lpstr>
      <vt:lpstr>Class VI to XII Assessment Plan – 2024-25</vt:lpstr>
      <vt:lpstr>Class VI to XII Assessment Plan – 2024-25</vt:lpstr>
      <vt:lpstr>Tools and Techniques provided in SCERT Letter No. SCERT/TA/2024/064 dated 13/06/2024</vt:lpstr>
      <vt:lpstr>Special Note: -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4</cp:revision>
  <dcterms:created xsi:type="dcterms:W3CDTF">2024-12-02T16:14:24Z</dcterms:created>
  <dcterms:modified xsi:type="dcterms:W3CDTF">2024-12-30T01:16:25Z</dcterms:modified>
</cp:coreProperties>
</file>