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57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70" r:id="rId16"/>
    <p:sldId id="269" r:id="rId17"/>
    <p:sldId id="271" r:id="rId18"/>
    <p:sldId id="272" r:id="rId19"/>
    <p:sldId id="274" r:id="rId20"/>
    <p:sldId id="273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3701"/>
    <a:srgbClr val="FEAD07"/>
    <a:srgbClr val="1BA8D5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978C7-521C-53B0-866E-69EF090C7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C0EDC-00F7-FC79-9826-191A093F5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E1753-C396-3315-8C28-3E48843D1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70EEA-CCA3-C0E6-37E5-5B3951397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A9741-5D1A-08B9-0BDD-5439854DB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8386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537AE-7137-5B39-AEBA-DB75DFE5E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C697B-4F98-E38A-7F96-3E8B57CB1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312CB-F76D-3215-6168-8628DD13E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A3224-06D9-0663-0BDD-AD1AC3E01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2CF25-BA3F-FB53-8D90-8D9B7DED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864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6DDA-5F07-D1E3-9712-9F1F6D034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15590-C479-9437-8FE7-D40BCED15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46EB5-2C25-2CEE-F518-1E1C1B363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5B891-8CF5-7024-9D67-02C782A82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89821-812C-DE38-4F15-B541CAAB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324F5-8492-97D8-935A-8C2BFA30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7D5A7-6E15-F425-99FD-7899DC20F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2E651B-96EE-9FAC-C062-DEAFBE2E3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139A0-50C3-F91F-49BA-3EF57D277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0D6AF-22C8-BF3E-D49B-A40C172F3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C76A2-6343-887A-1697-54ADC9A88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701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CD3F7-2A98-07BE-9AD4-D5B3130C3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49EC-E9DE-E6D6-A554-69778AE34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2A73F-4DE1-05D9-A643-52FFA8AD3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410E9E-0DBC-6388-1BF7-F12D3D0A8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80E130-D77D-287C-A47E-0BD30F99A9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9C7B91-9C1E-E294-BB92-2B49B66FF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0A8CC2-DA5E-92AF-A80F-AC8B757C3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1CDD8A-4A62-5166-0CB8-2085C2823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6965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D3B24-7A61-0D61-7BE4-D18A7CFD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986FE0-810E-C3E2-F950-0A19AF7F7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B04D5-944F-5887-8BFF-EA2FE93B8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7D5F44-E8F6-770A-5D94-588E56732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9723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0936D3-5EA5-07AC-6F37-189D20F26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5D42E7-9764-425E-5C22-0811E764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2B55A-4404-864B-5384-00408DAF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096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6EA4-F21C-9880-410F-789D1593B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7E34C-DCEC-119D-33FE-82C5DC615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A76AF-56AB-CD80-0691-620818526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D059C-0AD6-3E94-9899-27E51BC5C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73057-1C4C-7D4E-EBE6-F366F050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5944C-882E-B701-4D60-8AB62B2A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234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C316C-8EE8-CC79-7925-5FC771C0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A50048-C7CA-B3ED-FCBB-CDFCA6CD7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06F2B-35EB-4BAE-A51A-FBAD8CF8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CB5AA-4384-351C-AAB8-0EA887F5E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B70FA-1F28-7834-6A03-96D0924C6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EE15AA-62D6-0A3E-6B28-E0250DFEC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816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D040-8CA9-2B9B-089D-1BD6A60CF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F1497-138A-2EAD-7210-E9E252A9B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FD988-BED1-B23C-78EE-04FAD58CD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E896E-194B-DFED-961E-6DBAFCC9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865D7-E0F9-F59E-72B1-CC4A25E2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135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B60904-4C8E-9AC7-C966-C24B2B96F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D99624-FF81-6692-B0B7-54F0E8BB9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26B1E-A494-3AE2-35E5-A1935BB62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25814-D12B-1572-FEDE-2E0CC579C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BE72A-4D52-8281-AD99-0F0A64941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7176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EB7E2-A2C3-43BB-1844-B569B3E494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00516" y="904567"/>
            <a:ext cx="6361471" cy="2563761"/>
          </a:xfrm>
        </p:spPr>
        <p:txBody>
          <a:bodyPr anchor="b"/>
          <a:lstStyle>
            <a:lvl1pPr algn="ctr">
              <a:defRPr sz="600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AC9F2-EC73-A3EA-D672-D11889353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8542" y="5574890"/>
            <a:ext cx="3972232" cy="1002888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8197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21DCDD-B492-6C2F-917D-78BEEF3AF980}"/>
              </a:ext>
            </a:extLst>
          </p:cNvPr>
          <p:cNvSpPr/>
          <p:nvPr/>
        </p:nvSpPr>
        <p:spPr>
          <a:xfrm>
            <a:off x="462116" y="-1"/>
            <a:ext cx="237203" cy="6858001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90E0CE-605F-9A26-39FC-7072E488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20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8E17D-160E-2AB2-C7DF-8B4438CA0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672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AA290D-0F95-F183-6954-9AE9BE5B0476}"/>
              </a:ext>
            </a:extLst>
          </p:cNvPr>
          <p:cNvSpPr/>
          <p:nvPr/>
        </p:nvSpPr>
        <p:spPr>
          <a:xfrm>
            <a:off x="0" y="-1"/>
            <a:ext cx="560439" cy="685800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E20799D-4EA3-EDAB-78EB-487C2CF15D71}"/>
              </a:ext>
            </a:extLst>
          </p:cNvPr>
          <p:cNvCxnSpPr/>
          <p:nvPr/>
        </p:nvCxnSpPr>
        <p:spPr>
          <a:xfrm>
            <a:off x="838200" y="1524002"/>
            <a:ext cx="10793361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068A385-ACCA-E49F-60F9-691ACD22B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71" y="5506066"/>
            <a:ext cx="11217378" cy="135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5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3E8E3D-6686-8855-A113-E243F978E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31818-A00F-41E3-EC7B-1B1A63429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B8624-8AE4-5685-C8EA-E2F4A7ACB8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4E42C-5899-7604-56BD-5C7DC5196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DB755-A30D-9134-C90F-5A529B13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15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F2B315-5FAA-6166-C042-12E85777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4A089-E988-BD77-481D-8941C6D62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07F3B-0F89-8B7E-A965-246E11EF2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68E05-0ADC-4863-8880-62C27122C6DE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C62EE-7378-74A5-64D4-2C9B93689F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77CB8-9CD7-D2A4-7473-A7AA22680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E6B58-84E8-499F-B6F2-4CA7F6BDB1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91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36DB6-2AB7-49B2-9FE9-51E8E2C55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0348" y="868362"/>
            <a:ext cx="6381136" cy="2651586"/>
          </a:xfrm>
        </p:spPr>
        <p:txBody>
          <a:bodyPr>
            <a:normAutofit/>
          </a:bodyPr>
          <a:lstStyle/>
          <a:p>
            <a:r>
              <a:rPr lang="en-US" sz="45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Classroom Management</a:t>
            </a:r>
            <a:br>
              <a:rPr lang="en-US" sz="45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US" sz="45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3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Strategies and Best Practices</a:t>
            </a:r>
            <a:endParaRPr lang="en-IN" sz="3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F7C7A5-2F80-73D0-1454-A0582190F0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08206" y="5633884"/>
            <a:ext cx="3913239" cy="921774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Prepared &amp; Presented By: </a:t>
            </a:r>
          </a:p>
          <a:p>
            <a:r>
              <a:rPr lang="en-IN" b="1" dirty="0">
                <a:solidFill>
                  <a:schemeClr val="bg1"/>
                </a:solidFill>
              </a:rPr>
              <a:t>Vijay </a:t>
            </a:r>
            <a:r>
              <a:rPr lang="en-IN" b="1">
                <a:solidFill>
                  <a:schemeClr val="bg1"/>
                </a:solidFill>
              </a:rPr>
              <a:t>Jangra 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541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761E9-38F6-32CB-750E-6509AE471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B2C37-E1EB-1FA8-5BBC-A21514228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Introduction to Classroom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F6110-96E6-B0DC-7236-AFC8FB35D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Classroom management is the process by which teachers create and maintain an optimal learning environment for their students. 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Effective classroom management ensures that learning activities run smoothly, disruptions are minimized, and students remain engaged. 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IN" kern="100" dirty="0">
                <a:effectLst/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Well-managed classrooms foster a sense of safety, respect, and cooperation, enabling students to achieve academic and personal growth.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IN" kern="100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Today we explore key strategies, techniques, and the use of energizers to promote effective classroom management.</a:t>
            </a:r>
          </a:p>
        </p:txBody>
      </p:sp>
    </p:spTree>
    <p:extLst>
      <p:ext uri="{BB962C8B-B14F-4D97-AF65-F5344CB8AC3E}">
        <p14:creationId xmlns:p14="http://schemas.microsoft.com/office/powerpoint/2010/main" val="4041700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19FA49-C63B-7C72-DA4A-53D6130528CE}"/>
              </a:ext>
            </a:extLst>
          </p:cNvPr>
          <p:cNvSpPr/>
          <p:nvPr/>
        </p:nvSpPr>
        <p:spPr>
          <a:xfrm>
            <a:off x="6351635" y="1416820"/>
            <a:ext cx="5840363" cy="271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971FDD-E9B4-E314-8FAE-323A38E2F930}"/>
              </a:ext>
            </a:extLst>
          </p:cNvPr>
          <p:cNvSpPr/>
          <p:nvPr/>
        </p:nvSpPr>
        <p:spPr>
          <a:xfrm>
            <a:off x="6351636" y="341644"/>
            <a:ext cx="5840363" cy="12459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6CF8C-C624-B93D-9C9E-EB434AFFF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1638" y="365125"/>
            <a:ext cx="5615950" cy="1217869"/>
          </a:xfrm>
        </p:spPr>
        <p:txBody>
          <a:bodyPr>
            <a:norm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Key Components of Classroom Management</a:t>
            </a:r>
            <a:endParaRPr lang="en-IN" sz="3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8718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C918-2EF4-B17D-50C8-90E351BD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Establishing Clear Expectations and Rules</a:t>
            </a:r>
            <a:endParaRPr lang="en-IN" dirty="0">
              <a:solidFill>
                <a:srgbClr val="0099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B4263-2C7C-3CAB-EC3B-146DD4C81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867252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Define Rules Early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At the beginning of the school year, clearly outline rules and expectations.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Consistency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Enforce rules consistently to maintain fairness and order.</a:t>
            </a:r>
          </a:p>
          <a:p>
            <a:pPr algn="just">
              <a:lnSpc>
                <a:spcPct val="150000"/>
              </a:lnSpc>
            </a:pPr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Positive Reinforcement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Recognize and reward good </a:t>
            </a:r>
            <a:r>
              <a:rPr lang="en-IN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behavior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to encourage adherence to rules.</a:t>
            </a:r>
            <a:endParaRPr lang="en-IN" kern="100" dirty="0">
              <a:effectLst/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9517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DDDF3-52AA-F332-9632-33769BA1B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9B374-8438-7FC0-E4BA-6597D2CF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Building Positive Relationships</a:t>
            </a:r>
            <a:endParaRPr lang="en-IN" dirty="0">
              <a:solidFill>
                <a:srgbClr val="0099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02469-58F2-5BB5-C834-39B74FB27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867252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Respect and Trust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Show students that you respect them, and they will likely reciprocate.</a:t>
            </a:r>
          </a:p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Communication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Listen actively to students and encourage them to express their concerns.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Personal Interest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Get to know students' interests, strengths, and weaknesses to create a supportive environment.</a:t>
            </a:r>
            <a:endParaRPr lang="en-IN" kern="100" dirty="0">
              <a:effectLst/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1863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91256-3F2A-6EA6-7723-D9164B336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BBEFE-BDB2-6BAE-9DB2-7BD4F3F1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Organizing the Physical Environment</a:t>
            </a:r>
            <a:endParaRPr lang="en-IN" dirty="0">
              <a:solidFill>
                <a:srgbClr val="0099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97456-9EAF-6E0E-9AA2-6667B2D37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867252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Seating Arrangement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Arrange desks to suit different teaching styles (e.g., rows for independent work, clusters for group activities).</a:t>
            </a:r>
          </a:p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Visibility and Accessibility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Ensure you can see all students and they can see learning materials.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Minimize Distractions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Keep the classroom organized to reduce clutter and distractions.</a:t>
            </a:r>
            <a:endParaRPr lang="en-IN" kern="100" dirty="0">
              <a:effectLst/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3730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CCBF2-2B5E-AA46-05F2-2814875A3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B550D-BA3B-39C4-9D62-2A9670B03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Engaging Lesson Plans</a:t>
            </a:r>
            <a:endParaRPr lang="en-IN" dirty="0">
              <a:solidFill>
                <a:srgbClr val="0099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775CA-6F7D-84E0-01ED-D9C0B3481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867252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Variety of Activities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a mix of lectures, discussions, group work, and hands-on activities.</a:t>
            </a:r>
          </a:p>
          <a:p>
            <a:pPr marL="2286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Clear Objectives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State learning goals at the start of each lesson.</a:t>
            </a:r>
          </a:p>
          <a:p>
            <a:pPr algn="just">
              <a:lnSpc>
                <a:spcPct val="150000"/>
              </a:lnSpc>
            </a:pPr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Interactive Learning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Involve students actively in the learning process.</a:t>
            </a:r>
            <a:endParaRPr lang="en-IN" kern="100" dirty="0">
              <a:effectLst/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8056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E1EFA-9699-5C1F-E038-2120B412C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ED6AC-27D8-0BFF-3EC3-8029EC69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Time Management</a:t>
            </a:r>
            <a:endParaRPr lang="en-IN" dirty="0">
              <a:solidFill>
                <a:srgbClr val="0099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24279-86AC-99F3-A600-E180E1B13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867252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Structured Routines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Establish predictable daily routines to provide stability.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Transitions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Plan smooth transitions between activities to minimize downtime and disruptions.</a:t>
            </a:r>
          </a:p>
          <a:p>
            <a:pPr algn="just"/>
            <a:r>
              <a:rPr lang="en-IN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Prompt Start and End</a:t>
            </a:r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Begin lessons on time and conclude with a summary or reflection activity.</a:t>
            </a:r>
            <a:endParaRPr lang="en-IN" sz="3200" kern="100" dirty="0">
              <a:effectLst/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3397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5F9EC-FF18-7325-B7C9-C263B4717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9B0EF-2592-09E5-A30D-9119CEAE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Handling Disruptions Effectively</a:t>
            </a:r>
            <a:endParaRPr lang="en-IN" dirty="0">
              <a:solidFill>
                <a:srgbClr val="0099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0EA97-B83B-DF19-B819-12916C92F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867252"/>
          </a:xfrm>
        </p:spPr>
        <p:txBody>
          <a:bodyPr>
            <a:norm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Non-Verbal Cues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gestures or eye contact to address minor disruptions.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Proximity Control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Move closer to students who are off-task to encourage focus.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Private Conversations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Address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behavioral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issues privately rather than publicly.</a:t>
            </a:r>
          </a:p>
        </p:txBody>
      </p:sp>
    </p:spTree>
    <p:extLst>
      <p:ext uri="{BB962C8B-B14F-4D97-AF65-F5344CB8AC3E}">
        <p14:creationId xmlns:p14="http://schemas.microsoft.com/office/powerpoint/2010/main" val="2302330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B5796-915E-5560-D33E-95A662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0684" y="876403"/>
            <a:ext cx="6282813" cy="1325563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Strategies for Effective</a:t>
            </a:r>
            <a:b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45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Classroom Management</a:t>
            </a:r>
            <a:endParaRPr lang="en-IN" sz="4500" dirty="0">
              <a:solidFill>
                <a:srgbClr val="00206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559E60-3253-1F38-CE50-5D16B3298B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23" y="2182762"/>
            <a:ext cx="11728245" cy="413938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0556B9-558B-5BBB-0A69-1197DD24D5BD}"/>
              </a:ext>
            </a:extLst>
          </p:cNvPr>
          <p:cNvSpPr/>
          <p:nvPr/>
        </p:nvSpPr>
        <p:spPr>
          <a:xfrm>
            <a:off x="9281653" y="876403"/>
            <a:ext cx="127819" cy="130635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B836C9-9F47-F28E-CE41-78344B6422CE}"/>
              </a:ext>
            </a:extLst>
          </p:cNvPr>
          <p:cNvSpPr/>
          <p:nvPr/>
        </p:nvSpPr>
        <p:spPr>
          <a:xfrm>
            <a:off x="2654709" y="876402"/>
            <a:ext cx="127819" cy="130635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890D76-BD2E-3457-17A5-A4F47421B434}"/>
              </a:ext>
            </a:extLst>
          </p:cNvPr>
          <p:cNvSpPr/>
          <p:nvPr/>
        </p:nvSpPr>
        <p:spPr>
          <a:xfrm>
            <a:off x="9502880" y="876401"/>
            <a:ext cx="45719" cy="13063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6A3C5-1494-58A1-D3EB-12A641B93606}"/>
              </a:ext>
            </a:extLst>
          </p:cNvPr>
          <p:cNvSpPr/>
          <p:nvPr/>
        </p:nvSpPr>
        <p:spPr>
          <a:xfrm>
            <a:off x="2512389" y="876400"/>
            <a:ext cx="45719" cy="13063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1253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A893E-A402-E7E1-1B12-4399B66B9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9F646-8B51-1FB4-728A-C62992233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Positive Reinforcement</a:t>
            </a:r>
            <a:endParaRPr lang="en-IN" dirty="0">
              <a:solidFill>
                <a:srgbClr val="0099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1EA46-4D38-CF11-A33B-4AC5C93DF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867252"/>
          </a:xfrm>
        </p:spPr>
        <p:txBody>
          <a:bodyPr>
            <a:normAutofit/>
          </a:bodyPr>
          <a:lstStyle/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Rewarding positive </a:t>
            </a:r>
            <a:r>
              <a:rPr lang="en-IN" sz="3200" b="1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behavior</a:t>
            </a:r>
            <a:r>
              <a:rPr lang="en-IN" sz="32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motivates students to follow rules and engage in learning. Examples include: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Verbal Praise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"Great job participating in the discussion!"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Classroom Rewards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Stickers, certificates, or points systems.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Privileges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Extra free time, choosing group partners, or leading an activity.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940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31141-B542-CCA0-05AA-007F2E892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45A85-DDFD-1350-2444-569FAE330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Restorative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DCA33-38FD-323F-FBC5-313A9588C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867252"/>
          </a:xfrm>
        </p:spPr>
        <p:txBody>
          <a:bodyPr>
            <a:normAutofit/>
          </a:bodyPr>
          <a:lstStyle/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Restorative practices focus on resolving conflicts and repairing relationships. Strategies include: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Restorative Circles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Allow students to discuss issues and find solutions collaboratively.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Mediation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Facilitate conversations between students involved in conflicts.</a:t>
            </a:r>
          </a:p>
        </p:txBody>
      </p:sp>
    </p:spTree>
    <p:extLst>
      <p:ext uri="{BB962C8B-B14F-4D97-AF65-F5344CB8AC3E}">
        <p14:creationId xmlns:p14="http://schemas.microsoft.com/office/powerpoint/2010/main" val="808346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A987-CFAA-F85B-5C4F-E371DFBDA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FAEA-DB71-6A40-C1C3-CF3AE93D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Clear and Concise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45062-4615-1309-39D3-72CC7C5F7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1301031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Give step-by-step directions and check for understanding.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visual aids and demonstrations to support verbal instructions.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A693674-35F5-18A9-22C7-68A660002777}"/>
              </a:ext>
            </a:extLst>
          </p:cNvPr>
          <p:cNvSpPr txBox="1">
            <a:spLocks/>
          </p:cNvSpPr>
          <p:nvPr/>
        </p:nvSpPr>
        <p:spPr>
          <a:xfrm>
            <a:off x="838200" y="3010002"/>
            <a:ext cx="10515600" cy="972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Engaging Classroom Discussions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3D5015-11D3-23D9-2A0C-CD4F26CBD035}"/>
              </a:ext>
            </a:extLst>
          </p:cNvPr>
          <p:cNvSpPr txBox="1">
            <a:spLocks/>
          </p:cNvSpPr>
          <p:nvPr/>
        </p:nvSpPr>
        <p:spPr>
          <a:xfrm>
            <a:off x="838200" y="4124222"/>
            <a:ext cx="10515600" cy="1301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open-ended questions to encourage critical thinking.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Allow students to lead discussions and express their ideas.</a:t>
            </a:r>
          </a:p>
        </p:txBody>
      </p:sp>
    </p:spTree>
    <p:extLst>
      <p:ext uri="{BB962C8B-B14F-4D97-AF65-F5344CB8AC3E}">
        <p14:creationId xmlns:p14="http://schemas.microsoft.com/office/powerpoint/2010/main" val="4171820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4A26A-7890-450C-B74D-3477EA89E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77" y="365125"/>
            <a:ext cx="11228439" cy="1325563"/>
          </a:xfr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IN" sz="4000" b="1" kern="100" dirty="0">
                <a:solidFill>
                  <a:srgbClr val="C00000"/>
                </a:solidFill>
                <a:effectLst/>
                <a:latin typeface="Source Sans Pro Black" panose="020B0803030403020204" pitchFamily="34" charset="0"/>
                <a:ea typeface="Source Sans Pro Black" panose="020B0803030403020204" pitchFamily="34" charset="0"/>
              </a:rPr>
              <a:t>Energizers and Their Use in the Classroom</a:t>
            </a:r>
            <a:endParaRPr lang="en-IN" sz="4000" dirty="0">
              <a:solidFill>
                <a:srgbClr val="C00000"/>
              </a:solidFill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461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CC9A2-E37C-11C5-F9E7-A0C084E35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BC4F-55AF-9F3C-3EF7-3DDD01DB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What Are Energizers?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C8D0A-9F88-DEBD-4507-824D1707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700102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Energizers are short, interactive activities designed to refresh and refocus students.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They are particularly useful when students seem tired, distracted, or disengaged.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Energizers promote physical movement, mental alertness, and social interaction.</a:t>
            </a:r>
          </a:p>
        </p:txBody>
      </p:sp>
    </p:spTree>
    <p:extLst>
      <p:ext uri="{BB962C8B-B14F-4D97-AF65-F5344CB8AC3E}">
        <p14:creationId xmlns:p14="http://schemas.microsoft.com/office/powerpoint/2010/main" val="1684155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58511-7A61-76E7-406F-7FE27E064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286FA-809C-4EA9-6EE7-ABF91B56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Benefits of Using Energizers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AE27C-3E10-64AD-45C1-1C9E52936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70010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Re-Engage Students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Boost energy and focus after long periods of study.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 Concentration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Short breaks improve cognitive performance.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Build Community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Foster a sense of teamwork and cooperation.</a:t>
            </a:r>
          </a:p>
          <a:p>
            <a:pPr algn="just"/>
            <a:r>
              <a:rPr lang="en-IN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Reduce Stress</a:t>
            </a: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Fun activities help students relax and reduce anxiety.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993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7CBFA-82E2-2BF1-432A-31C0B9808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7FEB-4B89-9E5F-44BA-BE12C80D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When to Use Energizers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2DD2C-193A-C3C2-459F-41DEC8172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70010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Transition Periods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Between lessons or activities.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Before Difficult Tasks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To prepare students for challenging content.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After Breaks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To refocus attention when returning to the classroom.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Mid-Lesson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To counteract fatigue during long lessons.</a:t>
            </a:r>
          </a:p>
        </p:txBody>
      </p:sp>
    </p:spTree>
    <p:extLst>
      <p:ext uri="{BB962C8B-B14F-4D97-AF65-F5344CB8AC3E}">
        <p14:creationId xmlns:p14="http://schemas.microsoft.com/office/powerpoint/2010/main" val="1841255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827D-4401-4428-7BF7-20F425F31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483" y="591265"/>
            <a:ext cx="6526161" cy="1021226"/>
          </a:xfrm>
          <a:solidFill>
            <a:srgbClr val="1BA8D5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IN" sz="42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Examples of Energizers</a:t>
            </a:r>
            <a:endParaRPr lang="en-IN" sz="42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63B8D9-1FE2-7546-6FEC-8D4DC2B1BD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475" y="1691341"/>
            <a:ext cx="8701548" cy="514699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D1A181-CF94-5ACC-45CF-23199F292AC6}"/>
              </a:ext>
            </a:extLst>
          </p:cNvPr>
          <p:cNvSpPr/>
          <p:nvPr/>
        </p:nvSpPr>
        <p:spPr>
          <a:xfrm>
            <a:off x="9478297" y="591265"/>
            <a:ext cx="196646" cy="1021226"/>
          </a:xfrm>
          <a:prstGeom prst="rect">
            <a:avLst/>
          </a:prstGeom>
          <a:solidFill>
            <a:srgbClr val="FEAD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DFC09B-5912-F04F-A0E5-DC07966CD743}"/>
              </a:ext>
            </a:extLst>
          </p:cNvPr>
          <p:cNvSpPr/>
          <p:nvPr/>
        </p:nvSpPr>
        <p:spPr>
          <a:xfrm>
            <a:off x="2480184" y="591265"/>
            <a:ext cx="196646" cy="1021226"/>
          </a:xfrm>
          <a:prstGeom prst="rect">
            <a:avLst/>
          </a:prstGeom>
          <a:solidFill>
            <a:srgbClr val="FEAD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1D2AD7-A42B-B6B6-0E67-9B7F692FB6E1}"/>
              </a:ext>
            </a:extLst>
          </p:cNvPr>
          <p:cNvSpPr/>
          <p:nvPr/>
        </p:nvSpPr>
        <p:spPr>
          <a:xfrm>
            <a:off x="9773268" y="591265"/>
            <a:ext cx="127816" cy="1021226"/>
          </a:xfrm>
          <a:prstGeom prst="rect">
            <a:avLst/>
          </a:prstGeom>
          <a:solidFill>
            <a:srgbClr val="E837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0457B-B4BA-A668-04BB-5C2F828383A9}"/>
              </a:ext>
            </a:extLst>
          </p:cNvPr>
          <p:cNvSpPr/>
          <p:nvPr/>
        </p:nvSpPr>
        <p:spPr>
          <a:xfrm>
            <a:off x="2254043" y="591265"/>
            <a:ext cx="127816" cy="1021226"/>
          </a:xfrm>
          <a:prstGeom prst="rect">
            <a:avLst/>
          </a:prstGeom>
          <a:solidFill>
            <a:srgbClr val="E837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1797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CFDD-13EC-2DF9-B8DB-F43EE248D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906F-4BD3-BE83-A20A-83CEA1084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"Simon Says"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ABADE-F29D-99A4-912D-C194FC86C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70010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Physical and Listening Activity.</a:t>
            </a:r>
          </a:p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Reinforces listening skills and quick thinking.</a:t>
            </a:r>
          </a:p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Instructions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Call out commands ("Simon says touch your nose") and students follow, but only if the instruction starts with "Simon says."</a:t>
            </a:r>
          </a:p>
        </p:txBody>
      </p:sp>
    </p:spTree>
    <p:extLst>
      <p:ext uri="{BB962C8B-B14F-4D97-AF65-F5344CB8AC3E}">
        <p14:creationId xmlns:p14="http://schemas.microsoft.com/office/powerpoint/2010/main" val="3953731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EE075-EC8F-EEFD-649B-90EF20F00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8D90C-8C6B-5EFE-1E87-023EF2EA0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"Freeze Dance"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59B2D-0727-3AD6-82EC-09CAC417D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70010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</a:t>
            </a: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Movement and Music Activity.</a:t>
            </a:r>
          </a:p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</a:t>
            </a: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Gets students moving and smiling.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Instructions</a:t>
            </a:r>
            <a:r>
              <a:rPr lang="en-I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Play music while students dance. Pause the music, and everyone must freeze in place.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3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DF8C7-B9B8-6CC9-64FE-47BD23B12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9D66-E8AF-0928-9985-983360628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"Two Truths and a Lie"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08C6D-AC43-E1FE-6722-81DDD228B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70010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</a:t>
            </a: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Social and Critical Thinking Activity.</a:t>
            </a:r>
          </a:p>
          <a:p>
            <a:pPr marL="228600" marR="0" algn="just">
              <a:lnSpc>
                <a:spcPct val="107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</a:t>
            </a: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Helps students learn about each other.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</a:pPr>
            <a:r>
              <a:rPr lang="en-IN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Instructions</a:t>
            </a:r>
            <a:r>
              <a:rPr lang="en-I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Each student shares two true statements and one false statement. The class guesses which one is the lie.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313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591A2-775F-03E0-4B96-EA3C5563F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D5DF3-AC81-1EE8-E837-B028909DF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"Stretch and Breathe"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86061-2ED1-92EB-8ABD-A1B07AACA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700102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</a:t>
            </a: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Relaxation and Focus Activity.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</a:t>
            </a: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Calms and resets the mind.</a:t>
            </a:r>
          </a:p>
          <a:p>
            <a:pPr algn="just"/>
            <a:r>
              <a:rPr lang="en-IN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Instructions</a:t>
            </a:r>
            <a:r>
              <a:rPr lang="en-I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Lead students through a series of simple stretches and deep-breathing 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070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5FB91-DEEB-126E-878C-51B2B9CE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32550-44E8-AA33-3596-154D6D5E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"Silent Ball"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ACA0A-73DD-FED7-2B0A-121E974EA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700102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</a:t>
            </a: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Focus and Coordination Activity.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</a:t>
            </a:r>
            <a:r>
              <a:rPr lang="en-IN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Encourages quiet engagement.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Instructions</a:t>
            </a:r>
            <a:r>
              <a:rPr lang="en-I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Students toss a ball silently to one another. If someone talks or drops the ball, they sit out until the next round.</a:t>
            </a:r>
            <a:endParaRPr lang="en-IN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277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0C0D8-B348-5013-9039-B2169A9F0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128F-DB77-64C1-5B12-DB5E6ECAC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99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4133E-D026-4398-0438-AE8EC64A9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975"/>
            <a:ext cx="10515600" cy="3700102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Effective classroom management is essential for a productive learning environment. 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setting clear expectations, building positive relationships, and implementing engaging activities, teachers can create a classroom where students thrive. 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Incorporating energizers helps maintain energy levels, focus, and a sense of fun, making the classroom a dynamic and enjoyable place to learn.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877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F391FC1-3097-B3B9-9D6C-8C04A3C3F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0" b="11729"/>
          <a:stretch/>
        </p:blipFill>
        <p:spPr>
          <a:xfrm>
            <a:off x="845573" y="384257"/>
            <a:ext cx="10923638" cy="5013651"/>
          </a:xfrm>
        </p:spPr>
      </p:pic>
    </p:spTree>
    <p:extLst>
      <p:ext uri="{BB962C8B-B14F-4D97-AF65-F5344CB8AC3E}">
        <p14:creationId xmlns:p14="http://schemas.microsoft.com/office/powerpoint/2010/main" val="1383445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assro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room" id="{C7E8EFAF-AB44-46AF-9843-8E4A2258B980}" vid="{CC14DA02-E387-428A-B7A0-4797B6F1FC6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951</Words>
  <Application>Microsoft Office PowerPoint</Application>
  <PresentationFormat>Widescreen</PresentationFormat>
  <Paragraphs>89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Adobe Gothic Std B</vt:lpstr>
      <vt:lpstr>Aharoni</vt:lpstr>
      <vt:lpstr>Amiri</vt:lpstr>
      <vt:lpstr>Arial</vt:lpstr>
      <vt:lpstr>Calibri</vt:lpstr>
      <vt:lpstr>Calibri Light</vt:lpstr>
      <vt:lpstr>Source Sans Pro Black</vt:lpstr>
      <vt:lpstr>Symbol</vt:lpstr>
      <vt:lpstr>Times New Roman</vt:lpstr>
      <vt:lpstr>Office Theme</vt:lpstr>
      <vt:lpstr>Classroom</vt:lpstr>
      <vt:lpstr>Classroom Management  Strategies and Best Practices</vt:lpstr>
      <vt:lpstr>Introduction to Classroom Management</vt:lpstr>
      <vt:lpstr>Key Components of Classroom Management</vt:lpstr>
      <vt:lpstr>Establishing Clear Expectations and Rules</vt:lpstr>
      <vt:lpstr>Building Positive Relationships</vt:lpstr>
      <vt:lpstr>Organizing the Physical Environment</vt:lpstr>
      <vt:lpstr>Engaging Lesson Plans</vt:lpstr>
      <vt:lpstr>Time Management</vt:lpstr>
      <vt:lpstr>Handling Disruptions Effectively</vt:lpstr>
      <vt:lpstr>Strategies for Effective Classroom Management</vt:lpstr>
      <vt:lpstr>Positive Reinforcement</vt:lpstr>
      <vt:lpstr>Restorative Practices</vt:lpstr>
      <vt:lpstr>Clear and Concise Instructions</vt:lpstr>
      <vt:lpstr>Energizers and Their Use in the Classroom</vt:lpstr>
      <vt:lpstr>What Are Energizers?</vt:lpstr>
      <vt:lpstr>Benefits of Using Energizers</vt:lpstr>
      <vt:lpstr>When to Use Energizers</vt:lpstr>
      <vt:lpstr>Examples of Energizers</vt:lpstr>
      <vt:lpstr>"Simon Says"</vt:lpstr>
      <vt:lpstr>"Freeze Dance"</vt:lpstr>
      <vt:lpstr>"Two Truths and a Lie"</vt:lpstr>
      <vt:lpstr>"Stretch and Breathe"</vt:lpstr>
      <vt:lpstr>"Silent Ball"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2024-12-15T15:22:42Z</dcterms:created>
  <dcterms:modified xsi:type="dcterms:W3CDTF">2024-12-30T01:28:39Z</dcterms:modified>
</cp:coreProperties>
</file>