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693F"/>
    <a:srgbClr val="7F6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AEC9-60F2-7DA5-74F5-736691CD1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D2B3B-1D82-8B2C-CA77-F4B1921D1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0EF8C-6E3D-67BD-8ED6-765A91591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08AFA-2CE4-789C-827C-23A5DA69C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F72A9-CAD3-9286-D178-4D6AB574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68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23C54-F6DB-A1DD-6A8B-0FCCFB3E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BD81E-4370-8A49-DB38-ACCFE886A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B6A12-05F5-5FC7-9B5D-547A4FC62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FA07-0B02-F9E9-2701-D574F03B5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7C55B-6149-4BF1-8DED-D76D8FBE5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5189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58B91-AB5A-EDC6-D599-66E2426B7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A6A67-9125-967D-4002-253CA14A3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CA447-A4F6-7F91-CE51-7C987E146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8973B-F4CA-BFBC-3F90-336B1ECA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E32D4-8868-CB09-38CA-522099C1C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53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38F35-EE08-B88B-3C67-8F1062EC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3426-0090-96AF-DC19-744673899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7B14B-5A36-8299-AC99-965BBC3D7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A8CBC-3748-33D6-B90B-1A084ECA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39F7E-BC92-BAE8-F838-F6238CCD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748FB-31FC-F0B8-58FB-AA3E47D3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19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A98C-CB66-90F7-F611-23E454B50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CA3F5-EF5F-748A-C52A-F63B77BE8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89197-F4C7-69C4-D8F4-676DF75C2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F6DE0-4FBC-B1D7-B64E-8BF960AA81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8FA3B3-28FA-75AC-CF9B-6F6DAA9C21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9C1BDC-B0D9-9C22-89CD-2B61A566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3FB1E2-C44E-FADF-677D-C7AD0644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D0E26-F956-F5C0-2ACF-56C74CD2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19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BC8F-7403-BFF3-601E-A4FE26EA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0E58E-F6A5-592A-05BB-67CF90D5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E80C72-C826-F6DD-6F7D-4E3A6D86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18D2D-1A68-08C1-0C5D-9492543D0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52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50D01E-3B98-B35E-442B-DB83C818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04F910-490B-6D9F-C0EA-E2A667A7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E7964-01E4-5A54-7A97-587438AF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873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1C8D9-E441-7FF9-0614-D00465741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7575B-5304-8A66-E901-F9CE7B3C0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54A83-E77A-0E6D-BE88-2397CB42A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52BDA-0AAB-C26B-51BB-81F9CB668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152B7-5A6D-8E8E-B0CF-DCA69BB7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9B130-7763-675E-0B84-F002D5F73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959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89653-C1E8-54F4-ABE4-4E702705D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F9AE86-94FE-CC54-81BA-77394F5089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60E51-9B0B-AD4D-013E-5E8EBD40D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52F4F-DF65-C0CE-7118-7AD4964E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DAB84-6840-C983-1D30-9FD9A14A8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72147-6DF5-9041-C443-3D71FBBB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064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4882-C46F-2C4F-8289-C1776895A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2128AA-F0E4-20DB-E848-BD251A59F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D845C-2132-4B7A-EA14-C118F4B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1C608-A619-4190-1FE5-F609653C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74E02-8F30-12CE-36AF-B8B1B7A67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631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5125F8-BA3C-C87E-86E4-CB8CA6E625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7C222F-E6AA-9188-19F3-A9DEA16C9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1BB1A-1404-8C03-7EC9-E867B3E5C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07C05-46CE-195B-5A6E-68C984B6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E1610-140B-49B5-2D39-3EE26736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092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9122-D6F6-4018-0ABD-0852F8755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142B7-755B-B157-A184-60044DFE0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6006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0E37-E8C2-2B7B-8269-F79480597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7D09D-ACC4-FA6F-0FBB-B683B392C15D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73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F761D-ACD7-7077-8F01-F19B8C04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88C91-C211-223E-2C1A-7AF4B5D40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B678F-1F59-E54D-93F8-B4FFD02443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206F3-59AB-EC7F-3313-F95114AE2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2283-E9D6-7871-AC91-57E3DCF37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40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F85195-CD33-A122-8D47-BDAEFCDE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98643-1807-E12D-963E-3E748CE91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09F6D-83FD-F867-8078-AD0C24FD5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C2D4A-3163-40EA-9705-55C9D8643FA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97038-FB6B-24DC-9084-00CB3CD51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187C2-D12E-CE10-AFC0-79B042CED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D5DC4-CA8C-4A5B-ABD2-15E2A5CE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744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EC35-63FB-912D-F1F8-638FBCBCB8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rgbClr val="7F6848"/>
                </a:solidFill>
                <a:latin typeface="ITC Souvenir Std Medium" panose="0208090505070A090204" pitchFamily="18" charset="0"/>
              </a:rPr>
              <a:t>TEACHING OF</a:t>
            </a:r>
            <a:endParaRPr lang="en-IN" sz="8000" dirty="0">
              <a:solidFill>
                <a:srgbClr val="7F6848"/>
              </a:solidFill>
              <a:latin typeface="ITC Souvenir Std Medium" panose="0208090505070A09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434CA-95C7-36E8-0492-043AB0477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303" y="6312310"/>
            <a:ext cx="11631561" cy="44982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F693F"/>
                </a:solidFill>
              </a:rPr>
              <a:t>Prepared By: Vijay </a:t>
            </a:r>
            <a:r>
              <a:rPr lang="en-US" b="1" dirty="0" err="1">
                <a:solidFill>
                  <a:srgbClr val="7F693F"/>
                </a:solidFill>
              </a:rPr>
              <a:t>Jangra</a:t>
            </a:r>
            <a:r>
              <a:rPr lang="en-US" b="1" dirty="0">
                <a:solidFill>
                  <a:srgbClr val="7F693F"/>
                </a:solidFill>
              </a:rPr>
              <a:t>				Presented By: Mahender Singh</a:t>
            </a:r>
            <a:endParaRPr lang="en-IN" b="1" dirty="0">
              <a:solidFill>
                <a:srgbClr val="7F69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408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A2B7-73E1-28A1-91F7-55B50183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 to Teaching Prose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06437-EC48-8C06-C318-49365FC63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334"/>
            <a:ext cx="10515600" cy="514227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prose in English is an essential component of the language curriculum, particularly for Trained Graduate Teachers (TGT) in middle and high schools.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IN" sz="11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Prose texts include short stories, essays, articles, narratives, and extracts from novels, which are valuable for developing comprehension, analytical thinking, language skills, and an appreciation for literature.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IN" sz="11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teaching of prose enhances students' reading, writing, speaking, and critical thinking skills.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996136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E2CCC-DF56-7869-F495-5DD34FC2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D650-B2F4-79C2-AE0A-2DE5392C4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Objectives of Teaching Prose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A0B54-EF9F-BE79-EA09-06BB7E010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5" y="1268363"/>
            <a:ext cx="11444748" cy="5142271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 Reading Skills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Improve students' fluency, accuracy, and comprehension in reading.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 Vocabulary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Introduce new words, phrases, and expressions in context.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 Grammar and Syntax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Help students understand sentence structure and correct usage.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 Critical Thinking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 analysis, interpretation, and evaluation of texts.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Foster Appreciation for Literature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Develop an understanding and enjoyment of different types of prose.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 Communication Skills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Strengthen speaking and writing abilities through discussion and response tasks.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Moral and Ethical Values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Introduce themes and ideas that promote positive values.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Stimulate Imagination and Creativity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Engage students with imaginative texts and encourage creative responses.</a:t>
            </a:r>
          </a:p>
        </p:txBody>
      </p:sp>
    </p:spTree>
    <p:extLst>
      <p:ext uri="{BB962C8B-B14F-4D97-AF65-F5344CB8AC3E}">
        <p14:creationId xmlns:p14="http://schemas.microsoft.com/office/powerpoint/2010/main" val="828828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E6ED-8AD4-686B-4B23-A02FDE837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E448F-DE8E-C67D-BA46-9A813F1D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Selecting Prose Material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1CB09-F52F-88C8-54B3-85CD5B76E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504338"/>
            <a:ext cx="10815484" cy="5142271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choice of prose materials should be age-appropriate, engaging, and aligned with the curriculum goals. Factors to consider include: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Relevance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Relating themes to students' lives and interests.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Language Level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Matching the text's complexity to students' proficiency.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Diversity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Including texts from different cultures, genres, and perspectives.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Values and Themes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Choosing texts that promote critical thinking, ethical reflection, and cultural understanding.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Text Length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Selecting short stories, essays, or extracts suitable for classroom time constraints.</a:t>
            </a:r>
          </a:p>
        </p:txBody>
      </p:sp>
    </p:spTree>
    <p:extLst>
      <p:ext uri="{BB962C8B-B14F-4D97-AF65-F5344CB8AC3E}">
        <p14:creationId xmlns:p14="http://schemas.microsoft.com/office/powerpoint/2010/main" val="268057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D2C12-A55B-E488-8CAD-433E5CE41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28E27-340A-9011-D8A3-26061251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 fontScale="90000"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 of Prose Texts for Middle and High School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B6F68-E926-CF3D-A364-92A7FDF93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828800"/>
            <a:ext cx="10815484" cy="4817809"/>
          </a:xfrm>
        </p:spPr>
        <p:txBody>
          <a:bodyPr>
            <a:noAutofit/>
          </a:bodyPr>
          <a:lstStyle/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Class VIII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"The Best Christmas Present in the World"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Honeydew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"The Summit Within"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Honeydew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Class IX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"The Lost Child"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Moments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"The Fun They Had"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Beehive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Class X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"A Letter to God"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First Flight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"Two Stories About Flying"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First Flight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"Footprints Without Feet" (</a:t>
            </a:r>
            <a:r>
              <a:rPr lang="en-IN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Footprints Without Feet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747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E86C-7439-FC13-5B91-C2CC533CE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492" y="601102"/>
            <a:ext cx="5818239" cy="5811838"/>
          </a:xfrm>
        </p:spPr>
        <p:txBody>
          <a:bodyPr>
            <a:noAutofit/>
          </a:bodyPr>
          <a:lstStyle/>
          <a:p>
            <a:pPr algn="ctr"/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Approaches</a:t>
            </a:r>
            <a:b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b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Methods</a:t>
            </a:r>
            <a:b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b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Prose</a:t>
            </a:r>
            <a:endParaRPr lang="en-IN" sz="5000" dirty="0">
              <a:solidFill>
                <a:srgbClr val="C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FDA340-0441-0B41-5E84-1AA1DFA8C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012" y="365125"/>
            <a:ext cx="3376503" cy="6587988"/>
          </a:xfrm>
        </p:spPr>
      </p:pic>
    </p:spTree>
    <p:extLst>
      <p:ext uri="{BB962C8B-B14F-4D97-AF65-F5344CB8AC3E}">
        <p14:creationId xmlns:p14="http://schemas.microsoft.com/office/powerpoint/2010/main" val="273744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4E167-2694-B046-EE11-CDAB84894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BC1DD-A913-0CB9-B546-3B2F5CB9A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Pre-Reading Activities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E827-40A1-A9EF-D151-2921D904D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592826"/>
            <a:ext cx="10815484" cy="505378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Activating Prior Knowledge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Discuss students' existing knowledge related to the theme of the text.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Vocabulary Preparation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Introduce difficult or new words to ease comprehension.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Setting the Context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Explain the background, setting, and key characters.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Prediction and Questioning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Ask students to predict the story based on the title or a picture.</a:t>
            </a:r>
          </a:p>
        </p:txBody>
      </p:sp>
    </p:spTree>
    <p:extLst>
      <p:ext uri="{BB962C8B-B14F-4D97-AF65-F5344CB8AC3E}">
        <p14:creationId xmlns:p14="http://schemas.microsoft.com/office/powerpoint/2010/main" val="364736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01F6D-F7DC-71C4-B5DC-C2E1142BB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84A89-4014-8E58-BBF4-FA41D5BE0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During-Reading Activities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4BEB-3676-5A47-7FD6-FA553595C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592826"/>
            <a:ext cx="10815484" cy="505378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Guided Reading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Read aloud while students follow, or have students take turns reading.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Comprehension Checks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Pause at intervals to ask questions about key points.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Note-Taking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 students to jot down important ideas, words, or questions.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Text Analysis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Highlight literary devices (similes, metaphors, personification, etc.).</a:t>
            </a:r>
          </a:p>
        </p:txBody>
      </p:sp>
    </p:spTree>
    <p:extLst>
      <p:ext uri="{BB962C8B-B14F-4D97-AF65-F5344CB8AC3E}">
        <p14:creationId xmlns:p14="http://schemas.microsoft.com/office/powerpoint/2010/main" val="154690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B4F24-C5AA-90D5-EBFB-674767AAF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C2FBE-8ECD-4708-2054-76093882D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Post-Reading Activities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BC7E7-E3F5-0701-B2DB-AF841540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435514"/>
            <a:ext cx="10815484" cy="505378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Comprehension Questions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questions to check understanding (literal, inferential, and evaluative).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Discussion and Debate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Engage students in discussions to explore different interpretations.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Summarization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Have students write a summary or retell the story in their own words.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Creative Writing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Assign tasks like writing an alternate ending or diary entry from a character's perspective.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Role-Play and Dramatization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 students to perform scenes from the text.</a:t>
            </a:r>
          </a:p>
        </p:txBody>
      </p:sp>
    </p:spTree>
    <p:extLst>
      <p:ext uri="{BB962C8B-B14F-4D97-AF65-F5344CB8AC3E}">
        <p14:creationId xmlns:p14="http://schemas.microsoft.com/office/powerpoint/2010/main" val="8868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BBF7E-455E-8278-5897-EE4EB7B4A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99823-18AD-B328-D534-8B6556DF6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Integrated Skill Development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4540C-4EB4-6E89-3F8C-C5EA88833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435514"/>
            <a:ext cx="10815484" cy="505378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Listening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Listen to audio versions of the text to improve pronunciation and comprehension.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Speaking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Conduct class presentations, debates, or storytelling sessions.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Assign essays, character sketches, and creative responses.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Grammar Focus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Identify grammatical structures and language patterns within the text.</a:t>
            </a:r>
          </a:p>
        </p:txBody>
      </p:sp>
    </p:spTree>
    <p:extLst>
      <p:ext uri="{BB962C8B-B14F-4D97-AF65-F5344CB8AC3E}">
        <p14:creationId xmlns:p14="http://schemas.microsoft.com/office/powerpoint/2010/main" val="2305926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E72DD-4D58-A1D8-8879-0C91EAB09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0D886-8BC0-CF89-4BDC-B6258086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Strategies for Effective Teaching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EE493-A411-3F4A-DB11-F7FDC1D1E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435514"/>
            <a:ext cx="10815484" cy="505378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Interactive Reading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Make the reading process engaging through questioning, predicting, and summarizing.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Scaffolding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Provide support to help students gradually understand complex texts.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Contextual Learning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Connect the themes and ideas in the text to real-life situations.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Visual Aids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images, mind maps, and multimedia to aid understanding.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Work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Facilitate peer discussions, group analysis, and collaborative tasks.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Differentiation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Adapt activities to cater to different learning levels and styles.</a:t>
            </a:r>
          </a:p>
        </p:txBody>
      </p:sp>
    </p:spTree>
    <p:extLst>
      <p:ext uri="{BB962C8B-B14F-4D97-AF65-F5344CB8AC3E}">
        <p14:creationId xmlns:p14="http://schemas.microsoft.com/office/powerpoint/2010/main" val="1250127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041F-C0B9-3577-8BD6-2677D29F5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35" y="886233"/>
            <a:ext cx="11179278" cy="1325563"/>
          </a:xfrm>
        </p:spPr>
        <p:txBody>
          <a:bodyPr>
            <a:noAutofit/>
          </a:bodyPr>
          <a:lstStyle/>
          <a:p>
            <a:pPr algn="ctr"/>
            <a:r>
              <a:rPr lang="en-IN" sz="70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and Evaluation</a:t>
            </a:r>
            <a:endParaRPr lang="en-IN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42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460C3-1544-3F90-214E-FB8107B9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93F88-C509-5136-7FFC-1B7C9EB48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Types of Assessment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EBC66-F2E9-C2C2-0CAB-5CCD1D98B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2172929"/>
            <a:ext cx="5319251" cy="4316368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Formative Assessment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Oral questioning during reading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Worksheets and activities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feedback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DB5685-982E-0453-E953-70824227DB52}"/>
              </a:ext>
            </a:extLst>
          </p:cNvPr>
          <p:cNvSpPr txBox="1">
            <a:spLocks/>
          </p:cNvSpPr>
          <p:nvPr/>
        </p:nvSpPr>
        <p:spPr>
          <a:xfrm>
            <a:off x="6341807" y="2172929"/>
            <a:ext cx="5319251" cy="431636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Summative Assessment</a:t>
            </a:r>
            <a:r>
              <a:rPr lang="en-IN" sz="26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Written tests and quizzes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Essay writing and assignments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Projects and presentations</a:t>
            </a:r>
            <a:endParaRPr lang="en-IN" sz="26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555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B07F1-0688-344F-42B6-FF1D1F71F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0433-7EF0-143B-C1DD-20BFC5BAA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Sample Assessment Questions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8FC60-6EE8-2AEB-6550-8B38F875E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435514"/>
            <a:ext cx="10815484" cy="5053783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Comprehension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is the main theme of the story?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Describe the character traits of the protagonist.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Interpretation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message does the author convey through this text?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Why do you think the character acted in this way?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Critical Thinking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would you handle a similar situation in real life?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are the strengths and weaknesses of the protagonist?</a:t>
            </a:r>
          </a:p>
        </p:txBody>
      </p:sp>
    </p:spTree>
    <p:extLst>
      <p:ext uri="{BB962C8B-B14F-4D97-AF65-F5344CB8AC3E}">
        <p14:creationId xmlns:p14="http://schemas.microsoft.com/office/powerpoint/2010/main" val="792614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3114D-3384-CBE2-789B-91325E1A5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CEF0-CFFC-A14C-E478-10F14D0C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11348" cy="1060552"/>
          </a:xfrm>
        </p:spPr>
        <p:txBody>
          <a:bodyPr>
            <a:normAutofit fontScale="90000"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Challenges in Teaching Prose and Solutions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86563-4AAA-27CC-BF04-A5FD9F77F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533832"/>
            <a:ext cx="10815484" cy="4955465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Language Barriers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bilingual explanations or simpler vocabulary.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 of Interest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Relate the text to students' lives and interests.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Comprehension Difficulties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Break the text into smaller sections and provide guided questions.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 Constraints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 on key parts of the text and assign independent reading for longer passages.</a:t>
            </a:r>
          </a:p>
        </p:txBody>
      </p:sp>
    </p:spTree>
    <p:extLst>
      <p:ext uri="{BB962C8B-B14F-4D97-AF65-F5344CB8AC3E}">
        <p14:creationId xmlns:p14="http://schemas.microsoft.com/office/powerpoint/2010/main" val="1513569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2D5CF-3555-80F9-74B4-7D2867BB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130DA-3284-ECE3-F067-E8F23998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IN" sz="5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E14-0763-8441-A189-D18101A45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533832"/>
            <a:ext cx="10815484" cy="4955465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effective teaching of prose for TGT English requires thoughtful planning, a variety of teaching methods, and an understanding of students' needs. 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incorporating pre-reading, during-reading, and post-reading activities, teachers can make prose lessons engaging and enriching. 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Prose texts offer valuable opportunities to develop language skills, critical thinking, and a love for literature, shaping well-rounded and articulate students.</a:t>
            </a:r>
          </a:p>
        </p:txBody>
      </p:sp>
    </p:spTree>
    <p:extLst>
      <p:ext uri="{BB962C8B-B14F-4D97-AF65-F5344CB8AC3E}">
        <p14:creationId xmlns:p14="http://schemas.microsoft.com/office/powerpoint/2010/main" val="2652931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BA438-EB5F-FE8C-0915-B42AD9536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en-IN" sz="7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30398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026F816-CB2F-4F8A-87AF-6147C2C90C3D}" vid="{68340FE8-CE4F-4E74-BD29-1F2670C4C7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1006</Words>
  <Application>Microsoft Office PowerPoint</Application>
  <PresentationFormat>Widescreen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Aharoni</vt:lpstr>
      <vt:lpstr>Arial</vt:lpstr>
      <vt:lpstr>Calibri</vt:lpstr>
      <vt:lpstr>Calibri Light</vt:lpstr>
      <vt:lpstr>ITC Souvenir Std Medium</vt:lpstr>
      <vt:lpstr>Times New Roman</vt:lpstr>
      <vt:lpstr>Office Theme</vt:lpstr>
      <vt:lpstr>Theme11</vt:lpstr>
      <vt:lpstr>TEACHING OF</vt:lpstr>
      <vt:lpstr>Introduction to Teaching Prose</vt:lpstr>
      <vt:lpstr>Objectives of Teaching Prose</vt:lpstr>
      <vt:lpstr>Selecting Prose Material</vt:lpstr>
      <vt:lpstr>Examples of Prose Texts for Middle and High School</vt:lpstr>
      <vt:lpstr>Approaches and Methods of Teaching Prose</vt:lpstr>
      <vt:lpstr>Pre-Reading Activities</vt:lpstr>
      <vt:lpstr>During-Reading Activities</vt:lpstr>
      <vt:lpstr>Post-Reading Activities</vt:lpstr>
      <vt:lpstr>Integrated Skill Development</vt:lpstr>
      <vt:lpstr>Strategies for Effective Teaching</vt:lpstr>
      <vt:lpstr>Assessment and Evaluation</vt:lpstr>
      <vt:lpstr>Types of Assessment</vt:lpstr>
      <vt:lpstr>Sample Assessment Questions</vt:lpstr>
      <vt:lpstr>Challenges in Teaching Prose and Solutions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2024-12-11T01:49:32Z</dcterms:created>
  <dcterms:modified xsi:type="dcterms:W3CDTF">2024-12-30T01:04:26Z</dcterms:modified>
</cp:coreProperties>
</file>