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FCA4-F898-E751-0DE0-EB5416936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0514D-8FCA-E418-2B33-F2E6B43BC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F7231-14C2-7107-C871-1A0DADC49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F36FF-5BF6-E0F6-B2AE-ACD0EAEE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2BF6F-83CE-DD88-8EBD-863C3D6BF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022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637D8-A306-2B93-A2AE-DF4BF9EEB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81639-FFB1-640C-6B7D-6A0AF3814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219BA-691B-4285-8FB6-8AB05D7C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0260B-89BF-2349-34BD-161A149A0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2DC7-159A-4A4E-2CC0-C3809DBE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52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863E-2A60-E3F8-B8E8-54E36CC3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FBBC1-155E-0A32-4830-BC2657E9E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673AC-496F-890B-A358-E889E57D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CD4C2-C5AC-9B7D-19FE-8D84EE80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F4A5C-1F05-F5C4-90B4-CB139FC2E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2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6503-0DAB-949E-2AAF-102C2E89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1D6AD-E728-18ED-3C32-460156EE7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73789-AAE5-AED8-6DEF-ED1F3B08E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14594-60B4-EE01-3647-76B2E91EC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AE2F4-FBFB-F01C-9BBF-4D2FEDE0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90385-EF81-C140-2162-6CBD7AFA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28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8A0FF-D1D0-1BE5-991D-557A3314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2A6E2-992B-21D7-44A9-165C7DE35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D4892-6F2D-5CD0-C613-A5EA41770E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7ABCC8-351D-771A-A0F0-A18FD1C33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6011C8-ADFF-4C3B-B040-2A620D89E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7290E5-FD1E-0794-EA5A-3FA3179F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16363C-9EBB-DA5C-92FD-93B52E81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347B6D-62DB-ECEA-B462-6B428CC0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86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F630-CB6F-5769-2176-27F42888D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1762C7-FD26-8ACC-2E5A-D127F697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D6A3D-1CDD-D6C9-CD8F-F421C5DA3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70DAF-B4EE-AE28-AF00-D5F208808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009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052CC-E30A-11DD-22B2-BF0D2849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8454D-9E77-BB50-6C25-D5DE747A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84E77-3D1F-E429-62A5-A597CE44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14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DDD5-6933-EEC0-827B-A36F85144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B4C49-8315-890D-3B54-1E2B639E7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4E71C-CE05-B355-D93C-9DBCAB9D4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3BA62-4258-7115-D9A7-3E72F645C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EDD95-9A6B-7D3A-31BE-144F2E3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00117-002A-F42C-E83A-E1E14564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16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C8D1B-8341-A066-422B-B2345B45E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8416D1-E074-A5D4-2646-F4F60DA31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FC5EA-40A4-0EA0-F1BE-9941437CF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51D99-ABA8-5959-5AE5-0E28F468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C0EFE-8084-74FF-BADF-14AED7E0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B7A41-AB12-AC76-BA6A-66219D1C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553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2368-C5A3-ACFB-962D-BA90F7946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9989A-97DC-7409-22E6-B1A50FC74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CA4F0-4DEE-6293-7296-7998B34F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94BA-02A7-37C8-19C7-B4CDA44B1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E6F65-882A-CF29-D639-F3F7B92A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29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1A97B2-015F-9CE9-804B-38E94ECFA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783385-C8D6-E5ED-7ADD-03B959550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D464D-5B5D-B6C5-F829-DEA9D362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F0C33-EC98-1A35-4FED-C49F185B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EEAB9-785E-C672-5FB7-0E3599B2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964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3F5A7C-6FE6-B7B5-9714-AE4377842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0E268-C45B-6832-C789-6524A341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B8564-C2C1-6BBB-50A3-CFE261942A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B9466-EF45-4CC0-A083-D0ACABC9B44D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C6CCE-706F-77E5-3DA6-8CBE870A21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E28C1-B9DE-16F1-AD0B-582F4647A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72BB3-45D0-4622-B945-7EC31E4BEE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71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4EBB5DE-F29F-8DC7-F306-87A6FFF25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1521" y="5486399"/>
            <a:ext cx="5142271" cy="1049594"/>
          </a:xfrm>
        </p:spPr>
        <p:txBody>
          <a:bodyPr/>
          <a:lstStyle/>
          <a:p>
            <a:pPr algn="r"/>
            <a:r>
              <a:rPr lang="en-IN" b="1" dirty="0"/>
              <a:t>Prepared By: Vijay Jangra</a:t>
            </a:r>
          </a:p>
          <a:p>
            <a:pPr algn="r"/>
            <a:r>
              <a:rPr lang="en-IN" b="1" dirty="0"/>
              <a:t>Presented By: Mahender Singh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CA858-7EAF-4E33-73BB-973544867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502" y="414667"/>
            <a:ext cx="6204155" cy="39068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23B0C-C6E0-E488-844E-41C3D52CC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084" y="4041061"/>
            <a:ext cx="10736826" cy="1209368"/>
          </a:xfrm>
        </p:spPr>
        <p:txBody>
          <a:bodyPr>
            <a:prstTxWarp prst="textInflat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r>
              <a:rPr lang="en-IN" sz="7000" b="1" dirty="0">
                <a:ln/>
                <a:solidFill>
                  <a:srgbClr val="C00000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Poetry &amp; Poetic Devices </a:t>
            </a:r>
            <a:endParaRPr lang="en-IN" sz="7000" b="1" dirty="0">
              <a:ln/>
              <a:solidFill>
                <a:srgbClr val="C00000"/>
              </a:solidFill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AE8911-837F-024E-296C-3E1E2E52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5" y="711299"/>
            <a:ext cx="2868247" cy="27857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8B7D2C-CBA0-CED3-513C-4E106DC74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401"/>
          <a:stretch/>
        </p:blipFill>
        <p:spPr>
          <a:xfrm>
            <a:off x="9235768" y="581123"/>
            <a:ext cx="2713955" cy="278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40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9CF3FF-9E26-FD2E-4816-06C354F6D8CE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A905FC-E76A-7018-240A-2DA28EF98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 to Poetry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B1FB5-AB2F-7550-7F7A-B088F2AA9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2565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is a form of literature that uses rhythm, sound, and vivid language to convey emotions, thoughts, and ideas. </a:t>
            </a:r>
          </a:p>
          <a:p>
            <a:pPr algn="just">
              <a:lnSpc>
                <a:spcPct val="107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Unlike prose, poetry often employs a structured format and relies on creative expressions to engage readers and listeners. </a:t>
            </a:r>
          </a:p>
          <a:p>
            <a:pPr algn="just">
              <a:lnSpc>
                <a:spcPct val="107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has been used across cultures for centuries to tell stories, celebrate events, and express personal feelings.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will explore the fundamentals of poetry and various poetic devices that enhance the beauty and impact of poems.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0B19AC-B493-5D73-198F-2B13C358CAAA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118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71EBB1-1E53-ADA4-10C4-A9A92796C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1" b="17386"/>
          <a:stretch/>
        </p:blipFill>
        <p:spPr>
          <a:xfrm>
            <a:off x="1216722" y="169682"/>
            <a:ext cx="9671237" cy="481709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103C27-3E16-1057-0AA2-7764AFBDD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8909"/>
            <a:ext cx="10515600" cy="1325563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6000" b="1" kern="100" dirty="0">
                <a:ln/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Elements of Poetry</a:t>
            </a:r>
            <a:endParaRPr lang="en-IN" sz="6000" b="1" dirty="0">
              <a:ln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0604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0D9FE-FC6E-9516-052D-987B90FCF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B1D4BB-CC3A-B7BC-F43A-1595F33A8113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37FD2-91AD-2BF0-7DB1-53B81CAE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 and Structure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66488-642B-3B8F-834D-FDBF1B268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2565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3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Poems can take many forms, including:</a:t>
            </a:r>
          </a:p>
          <a:p>
            <a:pPr marL="342900" marR="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Free Verse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No set rhyme scheme or meter.</a:t>
            </a:r>
          </a:p>
          <a:p>
            <a:pPr marL="342900" marR="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Sonnet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 14-line poem with a specific rhyme scheme.</a:t>
            </a:r>
          </a:p>
          <a:p>
            <a:pPr marL="342900" marR="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Haiku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 3-line poem with a 5-7-5 syllable structure.</a:t>
            </a:r>
          </a:p>
          <a:p>
            <a:pPr marL="342900" marR="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Limerick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 humorous 5-line poem with an AABBA rhyme scheme.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50FF1D-2415-2D3B-7EB8-192416FE6471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332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CA30C-9CDA-F04E-C51D-D3F90BC54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EF534A-2997-764B-A8EB-A728DC166B49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BADFE-4C1B-597A-EFB6-7ED8F46F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 and Structure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AD372-B6D4-8A66-B450-283E49CB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1093"/>
            <a:ext cx="10515600" cy="4817096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Rhyme and Rhythm</a:t>
            </a:r>
            <a:endParaRPr lang="en-IN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Rhyme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repetition of similar sounds, especially at the end of lines (e.g., "moon" and "June").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Rhythm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beat or cadence of a poem created by the arrangement of stressed and unstressed syllables.</a:t>
            </a:r>
          </a:p>
          <a:p>
            <a:pPr marL="0" marR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Meter</a:t>
            </a:r>
            <a:endParaRPr lang="en-IN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Meter refers to the structured pattern of rhythm in a poem. Common types include: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Iambic Pentameter</a:t>
            </a:r>
            <a:r>
              <a:rPr lang="en-I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Five pairs of alternating unstressed and stressed syllables.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Trochaic Tetrameter</a:t>
            </a:r>
            <a:r>
              <a:rPr lang="en-IN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Four pairs of alternating stressed and unstressed syllables.</a:t>
            </a:r>
            <a:endParaRPr lang="en-IN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67C27-AD7D-86C1-11FB-0B62897F71A5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127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1990-89AF-6F78-3B1E-B3AC4B14E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30220-095C-371F-E243-70BE1114F32E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6FBFE-8ACC-305B-3C0D-973B2EB1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 and Structure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08211-4645-2D30-7AF8-8D68FD7D6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1093"/>
            <a:ext cx="10515600" cy="4817096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Stanza</a:t>
            </a:r>
            <a:endParaRPr lang="en-IN" sz="32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stanza is a group of lines forming a unit in a poem. Types of stanzas include: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Couplet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	2 lines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Quatrain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	4 lines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Sestet	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	6 lines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Octave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	8 lines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1792A-DFB2-A730-33C4-2C6ED65144AD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63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959A9-9B8C-639E-2350-A25C06EF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8590"/>
            <a:ext cx="10515600" cy="82265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5000" b="1" kern="100" dirty="0">
                <a:ln/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POETIC DEVICES</a:t>
            </a:r>
            <a:endParaRPr lang="en-IN" sz="5000" b="1" dirty="0">
              <a:ln/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17943C-3F69-1DB5-13FF-111E8AAED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" b="5902"/>
          <a:stretch/>
        </p:blipFill>
        <p:spPr>
          <a:xfrm>
            <a:off x="3631732" y="282804"/>
            <a:ext cx="4993799" cy="446578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32D13D-47E9-EB79-38EC-B681F9B555E6}"/>
              </a:ext>
            </a:extLst>
          </p:cNvPr>
          <p:cNvSpPr txBox="1"/>
          <p:nvPr/>
        </p:nvSpPr>
        <p:spPr>
          <a:xfrm>
            <a:off x="565608" y="5524103"/>
            <a:ext cx="11133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 are techniques used by poets to create more engaging and expressive poetry. These devices help enhance meaning, sound, and imagery.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91148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30DC-72B6-7C33-2CAD-0B68E9814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9403DD-6504-DC61-F387-EE4D7582E535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0BF538-F1F5-BD9A-A48B-7F085AC7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F3EA5-C07E-9E90-7A34-5BC4DE772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250"/>
            <a:ext cx="10515600" cy="4817096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Simile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simile compares two unlike things using the words "like" or "as."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"Her smile was as bright as the sun."</a:t>
            </a:r>
          </a:p>
          <a:p>
            <a:pPr marL="0" marR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Metaphor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metaphor directly compares two unlike things by stating that one is the other.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classroom was a zoo."</a:t>
            </a:r>
          </a:p>
          <a:p>
            <a:pPr marL="0" marR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Personification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Personification gives human qualities to non-human objects or abstract ideas.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wind whispered through the trees."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5C95B5-5326-5633-7045-0AFA24EC6CD7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1622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0765-12C0-06E7-A394-A30EC867C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FEB0F7-5448-CDFC-79B4-62A087F3DCE9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508EC-6AF0-31C2-FE10-D126F1D3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2F18D-9649-97FB-2D51-9F5684B19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520"/>
            <a:ext cx="10515600" cy="4817096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Alliteration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Alliteration is the repetition of the initial consonant sounds in a series of words.</a:t>
            </a:r>
          </a:p>
          <a:p>
            <a:pPr marL="800100" lvl="1" indent="-34290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"Peter Piper picked a peck of pickled peppers."</a:t>
            </a:r>
          </a:p>
          <a:p>
            <a:pPr marL="0" marR="0" indent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Assonance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Assonance is the repetition of vowel sounds within nearby words.</a:t>
            </a:r>
          </a:p>
          <a:p>
            <a:pPr marL="800100" lvl="1" indent="-34290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early bird catches the worm."</a:t>
            </a:r>
          </a:p>
          <a:p>
            <a:pPr marL="0" marR="0" indent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Onomatopoeia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Onomatopoeia refers to words that imitate natural sounds.</a:t>
            </a:r>
          </a:p>
          <a:p>
            <a:pPr marL="800100" lvl="1" indent="-34290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"Buzz," "Bang," "Splash."</a:t>
            </a:r>
          </a:p>
          <a:p>
            <a:pPr marL="0" marR="0" indent="0" algn="just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EBB731-70FD-A376-608B-10B9DD709842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17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98A07-B679-5177-8DE3-88224333F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64F8E4-A692-096A-881B-6817A5F4CAD8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CCC84-559F-7B49-43D2-AB53AF5BA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E3BB9-37EB-AD1D-5E56-0B26395C8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788"/>
            <a:ext cx="10515600" cy="4628558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 Hyperbole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Hyperbole is an intentional exaggeration for emphasis or </a:t>
            </a:r>
            <a:r>
              <a:rPr lang="en-IN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humor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"I have a million things to do today."</a:t>
            </a:r>
          </a:p>
          <a:p>
            <a:pPr marL="0" marR="0" indent="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8. Imagery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Imagery uses descriptive language to create vivid pictures in the reader's mind, appealing to the senses.</a:t>
            </a:r>
          </a:p>
          <a:p>
            <a:pPr marL="1257300" lvl="2" indent="-34290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fragrance of freshly baked bread filled the air."</a:t>
            </a:r>
          </a:p>
          <a:p>
            <a:pPr marL="0" marR="0" indent="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9. Symbolism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Symbolism uses symbols to represent ideas or concepts.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"A dove symbolizes peace."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8C691-0922-A58B-C843-6816E9225CD3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60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24B62-D8EA-87B7-3AE3-9EEE51D6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5B01CA-8022-124B-6754-0BE908D5BDCF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02C73-E30F-1DC4-12FE-9B203982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54644-B790-B864-DF85-94D0F3757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250"/>
            <a:ext cx="10515600" cy="4817096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10. Repetition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Repetition is the intentional reuse of words or phrases to emphasize a point.</a:t>
            </a:r>
          </a:p>
          <a:p>
            <a:pPr marL="800100" lvl="1" indent="-34290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"Never, never, never give up."</a:t>
            </a:r>
          </a:p>
          <a:p>
            <a:pPr marL="0" marR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11. Irony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Irony is the use of words to convey a meaning opposite to their literal meaning.</a:t>
            </a:r>
          </a:p>
          <a:p>
            <a:pPr marL="800100" lvl="1" indent="-34290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"It’s a beautiful day," said during a storm.</a:t>
            </a:r>
          </a:p>
          <a:p>
            <a:pPr marL="0" marR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12. Enjambment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Enjambment occurs when a line of poetry continues without a pause onto the next line.</a:t>
            </a:r>
          </a:p>
          <a:p>
            <a:pPr marL="800100" lvl="1" indent="-34290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sun sets slowly, draping the world in crimson."</a:t>
            </a:r>
          </a:p>
          <a:p>
            <a:pPr marL="0" marR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13. Pun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pun is a play on words that exploits multiple meanings or similar-sounding words for a humorous effect.</a:t>
            </a:r>
          </a:p>
          <a:p>
            <a:pPr marL="800100" lvl="1" indent="-34290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"Time flies like an arrow; fruit flies like a banana."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2BFC50-2D48-573F-651F-0E9022B29033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76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3537C-5D10-BC16-04CA-F55EBDF8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ADEDC6-7A11-4B8A-86FB-D0E07C5C4E6F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07A27-C065-D0B9-0D94-82611317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Poetic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085F3-ECA6-2941-D986-BCBC3E64C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250"/>
            <a:ext cx="10515600" cy="4817096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14. Oxymoron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 oxymoron pairs contradictory words for dramatic effect.</a:t>
            </a:r>
          </a:p>
          <a:p>
            <a:pPr marL="800100" lvl="1" indent="-342900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"Bittersweet memories."</a:t>
            </a:r>
          </a:p>
          <a:p>
            <a:pPr marL="0" marR="0" indent="0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15. Rhyme Scheme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rhyme scheme is the pattern of end rhymes in a poem, typically noted with letters (e.g., ABAB).</a:t>
            </a:r>
          </a:p>
          <a:p>
            <a:pPr marL="800100" lvl="1" indent="-342900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"The sun is high (A)</a:t>
            </a:r>
            <a:b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the clear blue sky (A)</a:t>
            </a:r>
            <a:b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Birds start to sing (B)</a:t>
            </a:r>
            <a:b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spread their wing (B)"</a:t>
            </a:r>
          </a:p>
          <a:p>
            <a:pPr marL="0" marR="0" indent="0" algn="just"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54B97-E312-3F6B-A656-450A877B5D2D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171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76E65-6E55-51FB-8DE1-AD192042D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7955"/>
            <a:ext cx="10515600" cy="1325563"/>
          </a:xfrm>
        </p:spPr>
        <p:txBody>
          <a:bodyPr>
            <a:normAutofit/>
          </a:bodyPr>
          <a:lstStyle/>
          <a:p>
            <a:r>
              <a:rPr lang="en-IN" sz="5000" b="1" kern="100" dirty="0">
                <a:solidFill>
                  <a:srgbClr val="7428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Poems and Their Devices</a:t>
            </a:r>
            <a:endParaRPr lang="en-IN" sz="5000" dirty="0">
              <a:solidFill>
                <a:srgbClr val="742828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BD314F-3B05-295D-FF20-82F0D4B90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927" b="78435" l="2716" r="94409">
                        <a14:backgroundMark x1="20607" y1="6709" x2="9744" y2="13738"/>
                        <a14:backgroundMark x1="8466" y1="23642" x2="8466" y2="23642"/>
                        <a14:backgroundMark x1="7987" y1="14856" x2="7987" y2="30831"/>
                        <a14:backgroundMark x1="8466" y1="30990" x2="23003" y2="31949"/>
                        <a14:backgroundMark x1="24121" y1="31629" x2="48722" y2="33866"/>
                        <a14:backgroundMark x1="49361" y1="33866" x2="59105" y2="15495"/>
                        <a14:backgroundMark x1="59105" y1="15495" x2="33866" y2="9744"/>
                        <a14:backgroundMark x1="33866" y1="9744" x2="19808" y2="7668"/>
                        <a14:backgroundMark x1="19808" y1="7668" x2="13099" y2="1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354" b="20637"/>
          <a:stretch/>
        </p:blipFill>
        <p:spPr>
          <a:xfrm>
            <a:off x="1838223" y="123603"/>
            <a:ext cx="8559538" cy="5136554"/>
          </a:xfrm>
        </p:spPr>
      </p:pic>
    </p:spTree>
    <p:extLst>
      <p:ext uri="{BB962C8B-B14F-4D97-AF65-F5344CB8AC3E}">
        <p14:creationId xmlns:p14="http://schemas.microsoft.com/office/powerpoint/2010/main" val="1245310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7A230-4EDA-E176-F126-FA5785EA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656208-5519-66F8-33A2-C3ADA1282706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DC19E-9F56-0255-1C37-40810391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Poems and Their Devices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AEE67-E175-9841-0205-E3828BBF3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250"/>
            <a:ext cx="10515600" cy="4817096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"The Road Not Taken" by Robert Frost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Devices</a:t>
            </a:r>
            <a:r>
              <a:rPr lang="en-IN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Metaphor, Imagery, Symbolism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i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Sample Lines</a:t>
            </a:r>
            <a:r>
              <a:rPr lang="en-IN" b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"Two roads diverged in a yellow wood,</a:t>
            </a:r>
            <a:b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And sorry I could not travel both."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"Daffodils" by William Wordsworth</a:t>
            </a:r>
            <a:endParaRPr lang="en-IN" sz="2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Devices</a:t>
            </a:r>
            <a:r>
              <a:rPr lang="en-IN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Simile, Personification, Alliteration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i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Sample Lines</a:t>
            </a:r>
            <a:r>
              <a:rPr lang="en-IN" b="1" kern="1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"I wandered lonely as a cloud</a:t>
            </a:r>
            <a:b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That floats on high o'er vales and hills."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F5B9B5-39EE-37CA-8705-04D9EB7179C5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6138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A6CB3-169F-6567-4D7B-A3E8DE6FB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457BB-519E-47CA-4109-E72846397820}"/>
              </a:ext>
            </a:extLst>
          </p:cNvPr>
          <p:cNvSpPr/>
          <p:nvPr/>
        </p:nvSpPr>
        <p:spPr>
          <a:xfrm>
            <a:off x="0" y="365125"/>
            <a:ext cx="12192000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165A2-CFD0-8B0E-1DC9-FCED2CC8C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 for Students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B48C1-90B1-9C0D-2499-6654AFA24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250"/>
            <a:ext cx="10515600" cy="4817096"/>
          </a:xfrm>
        </p:spPr>
        <p:txBody>
          <a:bodyPr>
            <a:noAutofit/>
          </a:bodyPr>
          <a:lstStyle/>
          <a:p>
            <a:pPr marL="342900" marR="0" indent="-342900" algn="just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Writing Exercise</a:t>
            </a: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Ask students to write a short poem using at least three poetic devices, such as simile, alliteration, and imagery.</a:t>
            </a:r>
          </a:p>
          <a:p>
            <a:pPr marL="342900" marR="0" indent="-342900" algn="just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Analysis</a:t>
            </a: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a poem and ask students to identify and explain the poetic devices used.</a:t>
            </a:r>
          </a:p>
          <a:p>
            <a:pPr marL="342900" marR="0" indent="-342900" algn="just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Visual Poem</a:t>
            </a: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students to create a poster or a piece of art that illustrates the theme and imagery of their </a:t>
            </a: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favorite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poem.</a:t>
            </a:r>
          </a:p>
          <a:p>
            <a:pPr marL="342900" marR="0" indent="-342900" algn="just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Recitation Competition</a:t>
            </a: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Organize a recitation event where students memorize and perform poems, focusing on expression and understanding of poetic devices.</a:t>
            </a:r>
          </a:p>
          <a:p>
            <a:pPr marL="0" marR="0" indent="0" algn="just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B1DA12-F40C-7149-2678-2BE6DF93D9A7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2771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EC7334-5830-4F3B-35D4-A5E107C60C4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6984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4E8B3C5-0D5F-9283-6712-5A393E756A5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6984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593EA-63DF-0D11-E1CA-78237ED1B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" y="525381"/>
            <a:ext cx="5811838" cy="58118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9841-F55D-66B4-597E-EBC4AD26A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6676" y="1825624"/>
            <a:ext cx="6209122" cy="4876833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Poetry is a powerful medium for self-expression and creativity. 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understanding and using poetic devices, students can appreciate the richness of language and enhance their reading and writing skills. 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Incorporating poetry in the classroom encourages students to think imaginatively, develop empathy, and enjoy the beauty of words.</a:t>
            </a:r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BB4796-8FC2-B4A9-A4D6-28D42D9DE8E1}"/>
              </a:ext>
            </a:extLst>
          </p:cNvPr>
          <p:cNvSpPr/>
          <p:nvPr/>
        </p:nvSpPr>
        <p:spPr>
          <a:xfrm>
            <a:off x="5536676" y="365125"/>
            <a:ext cx="6655323" cy="13411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7E25721-9A01-DC4B-3697-2A84ADE1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799" cy="1325563"/>
          </a:xfrm>
        </p:spPr>
        <p:txBody>
          <a:bodyPr>
            <a:normAutofit/>
          </a:bodyPr>
          <a:lstStyle/>
          <a:p>
            <a:r>
              <a:rPr lang="en-US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4500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23CC99-B657-AC02-CDC2-E8205D6411D8}"/>
              </a:ext>
            </a:extLst>
          </p:cNvPr>
          <p:cNvSpPr/>
          <p:nvPr/>
        </p:nvSpPr>
        <p:spPr>
          <a:xfrm>
            <a:off x="0" y="6702458"/>
            <a:ext cx="12192000" cy="174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93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35B88-8E77-2B03-A429-1C5CC918E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t="10815" r="10695" b="11787"/>
          <a:stretch/>
        </p:blipFill>
        <p:spPr>
          <a:xfrm>
            <a:off x="2630079" y="266822"/>
            <a:ext cx="6440819" cy="6322518"/>
          </a:xfrm>
        </p:spPr>
      </p:pic>
    </p:spTree>
    <p:extLst>
      <p:ext uri="{BB962C8B-B14F-4D97-AF65-F5344CB8AC3E}">
        <p14:creationId xmlns:p14="http://schemas.microsoft.com/office/powerpoint/2010/main" val="205663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1034</Words>
  <Application>Microsoft Office PowerPoint</Application>
  <PresentationFormat>Widescreen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Berlin Sans FB Demi</vt:lpstr>
      <vt:lpstr>Calibri</vt:lpstr>
      <vt:lpstr>Calibri Light</vt:lpstr>
      <vt:lpstr>Symbol</vt:lpstr>
      <vt:lpstr>Times New Roman</vt:lpstr>
      <vt:lpstr>Office Theme</vt:lpstr>
      <vt:lpstr>Poetry &amp; Poetic Devices </vt:lpstr>
      <vt:lpstr>Introduction to Poetry</vt:lpstr>
      <vt:lpstr>Elements of Poetry</vt:lpstr>
      <vt:lpstr>Form and Structure</vt:lpstr>
      <vt:lpstr>Form and Structure</vt:lpstr>
      <vt:lpstr>Form and Structure</vt:lpstr>
      <vt:lpstr>POETIC DEVICES</vt:lpstr>
      <vt:lpstr>Poetic Devices</vt:lpstr>
      <vt:lpstr>Poetic Devices</vt:lpstr>
      <vt:lpstr>Poetic Devices</vt:lpstr>
      <vt:lpstr>Poetic Devices</vt:lpstr>
      <vt:lpstr>Poetic Devices</vt:lpstr>
      <vt:lpstr>Examples of Poems and Their Devices</vt:lpstr>
      <vt:lpstr>Examples of Poems and Their Devices</vt:lpstr>
      <vt:lpstr>Activities for Students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2024-12-15T12:05:27Z</dcterms:created>
  <dcterms:modified xsi:type="dcterms:W3CDTF">2024-12-30T01:27:54Z</dcterms:modified>
</cp:coreProperties>
</file>