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18"/>
  </p:notesMasterIdLst>
  <p:handoutMasterIdLst>
    <p:handoutMasterId r:id="rId19"/>
  </p:handoutMasterIdLst>
  <p:sldIdLst>
    <p:sldId id="1865" r:id="rId5"/>
    <p:sldId id="1866" r:id="rId6"/>
    <p:sldId id="1867" r:id="rId7"/>
    <p:sldId id="1869" r:id="rId8"/>
    <p:sldId id="1877" r:id="rId9"/>
    <p:sldId id="1878" r:id="rId10"/>
    <p:sldId id="1870" r:id="rId11"/>
    <p:sldId id="1879" r:id="rId12"/>
    <p:sldId id="1871" r:id="rId13"/>
    <p:sldId id="1880" r:id="rId14"/>
    <p:sldId id="1872" r:id="rId15"/>
    <p:sldId id="1874" r:id="rId16"/>
    <p:sldId id="1875" r:id="rId1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t 1" id="{1CA46CF7-019E-4A07-AEE4-E178E9B912FC}">
          <p14:sldIdLst>
            <p14:sldId id="1865"/>
            <p14:sldId id="1866"/>
            <p14:sldId id="1867"/>
            <p14:sldId id="1869"/>
            <p14:sldId id="1877"/>
            <p14:sldId id="1878"/>
            <p14:sldId id="1870"/>
            <p14:sldId id="1879"/>
            <p14:sldId id="1871"/>
            <p14:sldId id="1880"/>
            <p14:sldId id="1872"/>
            <p14:sldId id="1874"/>
            <p14:sldId id="18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552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C46A"/>
    <a:srgbClr val="FF2625"/>
    <a:srgbClr val="007788"/>
    <a:srgbClr val="297C2A"/>
    <a:srgbClr val="FE4387"/>
    <a:srgbClr val="F69000"/>
    <a:srgbClr val="01C2D1"/>
    <a:srgbClr val="D6D734"/>
    <a:srgbClr val="005C68"/>
    <a:srgbClr val="3B2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56" autoAdjust="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>
        <p:guide orient="horz" pos="2184"/>
        <p:guide pos="552"/>
        <p:guide pos="7200"/>
        <p:guide pos="4368"/>
      </p:guideLst>
    </p:cSldViewPr>
  </p:slideViewPr>
  <p:outlineViewPr>
    <p:cViewPr>
      <p:scale>
        <a:sx n="33" d="100"/>
        <a:sy n="33" d="100"/>
      </p:scale>
      <p:origin x="0" y="-24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68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E63EFB-A45E-45D2-917C-2262C9B2BC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B3576-EAA7-4886-8787-F094B8D8E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0A2C-D4F8-447C-8646-65B623846323}" type="datetimeFigureOut">
              <a:rPr lang="en-US" smtClean="0"/>
              <a:t>12/30/2024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69D18-8FB0-418D-B70C-328BCC8125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3EAB1-782C-4544-A059-833371A45B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E8B11-E9E4-46BC-B69D-DFCBD15173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14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35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067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7737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198A2-EAEC-FF89-D3A6-368B1D2B5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8075E-777C-47FD-0C82-C6050A585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01C41B-2FBE-B499-7D6C-CEEC9B61D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BBBE6-9EC0-4622-6F73-CCDEF10E7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5073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E217C-9FE0-D941-91DA-C14CC7FB5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355D6-E088-396D-28C0-2C22C3A97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78B00C-555C-2CDE-8382-8A6AADC77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D19E3-F0C9-44DD-3E06-4A8E8D8735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4174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878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69424-29D4-E6E2-6221-412E51EF6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276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44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391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FA415FA-D077-4CB7-8CBC-8F39C7C517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0480" y="2770632"/>
            <a:ext cx="7443216" cy="1325563"/>
          </a:xfrm>
        </p:spPr>
        <p:txBody>
          <a:bodyPr anchor="ctr">
            <a:norm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484D66F-7657-44F5-BAE9-F676B76CB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00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08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2624" y="715962"/>
            <a:ext cx="4227375" cy="4727907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4D0D78-72DF-43BD-8B4F-DE52DA01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AFD71A9-C105-43A7-88DA-9FFC5174C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00750"/>
            <a:ext cx="12192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5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74AC9B3-247D-45E3-9C91-C248ADAFB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00750"/>
            <a:ext cx="12192000" cy="8572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8295CA-882D-4533-80DA-6D6EA0125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92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Graphic 7" hidden="1">
            <a:extLst>
              <a:ext uri="{FF2B5EF4-FFF2-40B4-BE49-F238E27FC236}">
                <a16:creationId xmlns:a16="http://schemas.microsoft.com/office/drawing/2014/main" id="{606CCDFE-8488-471E-A2E2-3C7504F25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874" y="0"/>
            <a:ext cx="355812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7A9776-2781-49A6-AD44-CE45C0543F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FE0FB-930A-4056-8430-A6353A5D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8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Graphic 7" hidden="1">
            <a:extLst>
              <a:ext uri="{FF2B5EF4-FFF2-40B4-BE49-F238E27FC236}">
                <a16:creationId xmlns:a16="http://schemas.microsoft.com/office/drawing/2014/main" id="{606CCDFE-8488-471E-A2E2-3C7504F25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874" y="0"/>
            <a:ext cx="355812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7A9776-2781-49A6-AD44-CE45C0543F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FE0FB-930A-4056-8430-A6353A5D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9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3900" y="1905000"/>
            <a:ext cx="695573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Graphic 12" hidden="1">
            <a:extLst>
              <a:ext uri="{FF2B5EF4-FFF2-40B4-BE49-F238E27FC236}">
                <a16:creationId xmlns:a16="http://schemas.microsoft.com/office/drawing/2014/main" id="{8393C3A4-D09E-47EB-B9F0-C1DDDEB3B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10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829B5F1-1C12-4A1B-A83C-BFE17D26D9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2E947-C679-46EB-896A-20E3557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898" y="715961"/>
            <a:ext cx="6955735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i="0" cap="none" spc="-50" baseline="0">
                <a:ln w="3175">
                  <a:noFill/>
                </a:ln>
                <a:solidFill>
                  <a:schemeClr val="tx1"/>
                </a:solidFill>
                <a:effectLst/>
                <a:ea typeface="+mn-ea"/>
                <a:cs typeface="Segoe UI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9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6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3900" y="1905000"/>
            <a:ext cx="695573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Graphic 12" hidden="1">
            <a:extLst>
              <a:ext uri="{FF2B5EF4-FFF2-40B4-BE49-F238E27FC236}">
                <a16:creationId xmlns:a16="http://schemas.microsoft.com/office/drawing/2014/main" id="{8393C3A4-D09E-47EB-B9F0-C1DDDEB3B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0"/>
            <a:ext cx="3810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829B5F1-1C12-4A1B-A83C-BFE17D26D9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2E947-C679-46EB-896A-20E3557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898" y="715961"/>
            <a:ext cx="6955735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i="0" cap="none" spc="-50" baseline="0">
                <a:ln w="3175">
                  <a:noFill/>
                </a:ln>
                <a:solidFill>
                  <a:schemeClr val="accent1"/>
                </a:solidFill>
                <a:effectLst/>
                <a:ea typeface="+mn-ea"/>
                <a:cs typeface="Segoe UI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9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6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EE98737-74D2-46C7-8655-74871A420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1248"/>
            <a:ext cx="12192000" cy="42862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46B861-BC3C-4898-95DE-944AB08755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40659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4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04" userDrawn="1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16" userDrawn="1">
          <p15:clr>
            <a:srgbClr val="5ACBF0"/>
          </p15:clr>
        </p15:guide>
        <p15:guide id="4" orient="horz" pos="1560" userDrawn="1">
          <p15:clr>
            <a:srgbClr val="5ACBF0"/>
          </p15:clr>
        </p15:guide>
        <p15:guide id="5" orient="horz" pos="39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FBE5B2-2D6A-4DC6-9944-CF3D7EC50A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1248"/>
            <a:ext cx="12192000" cy="4286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9407BD0-C2EE-44A7-8749-433953FD1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40659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5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84" userDrawn="1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16" userDrawn="1">
          <p15:clr>
            <a:srgbClr val="5ACBF0"/>
          </p15:clr>
        </p15:guide>
        <p15:guide id="4" orient="horz" pos="4128" userDrawn="1">
          <p15:clr>
            <a:srgbClr val="5ACBF0"/>
          </p15:clr>
        </p15:guide>
        <p15:guide id="5" orient="horz" pos="39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Bla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75104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pic>
        <p:nvPicPr>
          <p:cNvPr id="6" name="Graphic 5" hidden="1">
            <a:extLst>
              <a:ext uri="{FF2B5EF4-FFF2-40B4-BE49-F238E27FC236}">
                <a16:creationId xmlns:a16="http://schemas.microsoft.com/office/drawing/2014/main" id="{1979441F-BDF5-41C8-933A-7E284F670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52905"/>
            <a:ext cx="12192000" cy="85725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4C7544D-BD57-4504-AC5A-951E353C24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3855"/>
            <a:ext cx="121920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66358F-3531-4B96-B041-02BD184014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833855"/>
            <a:ext cx="121920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04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E4664-9EEE-4A2F-B223-5F295C6B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4"/>
            <a:ext cx="10667999" cy="646332"/>
          </a:xfrm>
        </p:spPr>
        <p:txBody>
          <a:bodyPr vert="horz" lIns="0" tIns="45720" rIns="91440" bIns="45720" rtlCol="0">
            <a:normAutofit/>
          </a:bodyPr>
          <a:lstStyle>
            <a:lvl1pPr>
              <a:defRPr lang="en-US" sz="400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1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12/30/2024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12/30/2024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5586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9" r:id="rId5"/>
    <p:sldLayoutId id="2147483730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A7E8EA-FF4D-4A68-97F9-3EBE97F7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352" y="2766219"/>
            <a:ext cx="7442791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</a:rPr>
              <a:t>Lesson Plan</a:t>
            </a:r>
            <a:br>
              <a:rPr lang="en-US" sz="4800" dirty="0">
                <a:solidFill>
                  <a:schemeClr val="accent3"/>
                </a:solidFill>
              </a:rPr>
            </a:br>
            <a:r>
              <a:rPr lang="en-US" sz="4800" dirty="0"/>
              <a:t>Preparation and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DC6E2D-7796-228E-C105-63805E5C8D8B}"/>
              </a:ext>
            </a:extLst>
          </p:cNvPr>
          <p:cNvSpPr txBox="1"/>
          <p:nvPr/>
        </p:nvSpPr>
        <p:spPr>
          <a:xfrm>
            <a:off x="8101781" y="5712541"/>
            <a:ext cx="3352200" cy="872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Prepared By: Vijay Jangra</a:t>
            </a:r>
          </a:p>
          <a:p>
            <a:pPr>
              <a:lnSpc>
                <a:spcPct val="150000"/>
              </a:lnSpc>
            </a:pPr>
            <a:r>
              <a:rPr lang="en-US" dirty="0"/>
              <a:t>Presented By: </a:t>
            </a:r>
            <a:r>
              <a:rPr lang="en-US"/>
              <a:t>Praveen Grewal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752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A302849-2A9A-47A4-A0EB-5A3FA8BE7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111" y="1514168"/>
            <a:ext cx="7511844" cy="510294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 algn="just">
              <a:lnSpc>
                <a:spcPct val="135000"/>
              </a:lnSpc>
              <a:spcBef>
                <a:spcPts val="24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b="0" kern="100" dirty="0">
                <a:effectLst/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lesson plan is a detailed outline created by teachers to guide the teaching process and ensure that learning objectives are met. </a:t>
            </a:r>
          </a:p>
          <a:p>
            <a:pPr marL="342900" indent="-342900" algn="just">
              <a:lnSpc>
                <a:spcPct val="135000"/>
              </a:lnSpc>
              <a:spcBef>
                <a:spcPts val="24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b="0" kern="100" dirty="0">
                <a:effectLst/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Effective lesson planning helps organize instructional materials, activities, and assessments to facilitate a productive and engaging learning experience. </a:t>
            </a:r>
          </a:p>
          <a:p>
            <a:pPr marL="342900" indent="-342900" algn="just">
              <a:lnSpc>
                <a:spcPct val="135000"/>
              </a:lnSpc>
              <a:spcBef>
                <a:spcPts val="24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b="0" kern="100" dirty="0">
                <a:effectLst/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Today we will explore the components of a lesson plan, the steps involved in its preparation, and strategies for using it effectively in the classroom.</a:t>
            </a:r>
          </a:p>
          <a:p>
            <a:pPr marL="342900" indent="-342900" algn="just">
              <a:lnSpc>
                <a:spcPct val="135000"/>
              </a:lnSpc>
              <a:spcBef>
                <a:spcPts val="24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b="0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90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97" y="667414"/>
            <a:ext cx="9141397" cy="61555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Importance of Lesson Planning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CBA01B-ECA4-4938-872A-B38BEB13AC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313" y="1431905"/>
            <a:ext cx="10919926" cy="4758681"/>
          </a:xfrm>
        </p:spPr>
        <p:txBody>
          <a:bodyPr/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Clarity of Purpose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teachers define clear learning objectives and outcomes.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Organization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Provides a structured approach to delivering content and managing time.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Engagement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Incorporates activities that make lessons interactive and engaging.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Efficiency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Ensures that all essential content is covered within the available time.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Integrates formative and summative assessments to monitor student progress.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Adaptability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Allows for adjustments based on student needs and classroom dynamics.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Confidence and Preparation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Gives teachers confidence and preparedness, reducing classroom anxiety.</a:t>
            </a:r>
          </a:p>
        </p:txBody>
      </p:sp>
    </p:spTree>
    <p:extLst>
      <p:ext uri="{BB962C8B-B14F-4D97-AF65-F5344CB8AC3E}">
        <p14:creationId xmlns:p14="http://schemas.microsoft.com/office/powerpoint/2010/main" val="42516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95506"/>
            <a:ext cx="10417629" cy="6399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Components of a Lesson Plan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0272" y="1209368"/>
            <a:ext cx="11021960" cy="5004619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General Information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Grade Level</a:t>
            </a: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target class for the lesson.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Subject</a:t>
            </a: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discipline or subject area (e.g., English, Math).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specific content to be taught.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Duration</a:t>
            </a: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time for the lesson (e.g., 40-60 minutes).</a:t>
            </a: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Learning Objectives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Clear, measurable statements describing what students will learn by the end of the lesson.</a:t>
            </a:r>
          </a:p>
          <a:p>
            <a:pPr marL="742950" marR="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"Students will be able to identify and use metaphors in a sentence."</a:t>
            </a:r>
          </a:p>
        </p:txBody>
      </p:sp>
    </p:spTree>
    <p:extLst>
      <p:ext uri="{BB962C8B-B14F-4D97-AF65-F5344CB8AC3E}">
        <p14:creationId xmlns:p14="http://schemas.microsoft.com/office/powerpoint/2010/main" val="416978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A58EF-B4F6-11F1-37A9-849D5509C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B28CAB-AB66-DDC2-68B9-18F4F251B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79201"/>
            <a:ext cx="10417629" cy="6399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Components of a Lesson Plan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1DD271B-4438-0076-73F0-7B2DDCE14B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0272" y="983224"/>
            <a:ext cx="11021960" cy="5004619"/>
          </a:xfrm>
        </p:spPr>
        <p:txBody>
          <a:bodyPr>
            <a:noAutofit/>
          </a:bodyPr>
          <a:lstStyle/>
          <a:p>
            <a:pPr marL="457200" marR="0" lvl="0" indent="-4572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Materials and Resources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Textbooks, worksheets, multimedia tools, visual aids, and other teaching materials.</a:t>
            </a:r>
          </a:p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 (Warm-Up)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activity or discussion to capture students’ attention and connect to prior knowledge.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"Ask students to share examples of figurative language they know."</a:t>
            </a:r>
          </a:p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Lesson Procedure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step-by-step guide to conducting the lesson. This typically includes:</a:t>
            </a:r>
          </a:p>
          <a:p>
            <a:pPr marL="1143000" marR="0" lvl="2" indent="-228600" algn="just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Direct Instruction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Explaining and demonstrating the concept.</a:t>
            </a:r>
          </a:p>
          <a:p>
            <a:pPr marL="1143000" marR="0" lvl="2" indent="-228600" algn="just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Guided Practice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practice with teacher support.</a:t>
            </a:r>
          </a:p>
        </p:txBody>
      </p:sp>
    </p:spTree>
    <p:extLst>
      <p:ext uri="{BB962C8B-B14F-4D97-AF65-F5344CB8AC3E}">
        <p14:creationId xmlns:p14="http://schemas.microsoft.com/office/powerpoint/2010/main" val="10219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5AE72-8826-140F-3CF6-A683148C6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F13C29-F77C-22BB-E91F-C23B123F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98864"/>
            <a:ext cx="10417629" cy="639979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accent3"/>
                </a:solidFill>
              </a:rPr>
              <a:t>Components of a Lesson Plan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0D07C72-1EAD-9E73-E1CA-0DEB02454E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0272" y="1012726"/>
            <a:ext cx="11021960" cy="5004619"/>
          </a:xfrm>
        </p:spPr>
        <p:txBody>
          <a:bodyPr>
            <a:noAutofit/>
          </a:bodyPr>
          <a:lstStyle/>
          <a:p>
            <a:pPr marL="457200" marR="0" lvl="0" indent="-4572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Techniques to evaluate student understanding, including:</a:t>
            </a:r>
          </a:p>
          <a:p>
            <a:pPr marL="1143000" marR="0" lvl="2" indent="-2286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Formative Assessment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Ongoing checks (e.g., quizzes, Q&amp;A, observations).</a:t>
            </a:r>
          </a:p>
          <a:p>
            <a:pPr marL="1143000" marR="0" lvl="2" indent="-2286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Summative Assessment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Final evaluation (e.g., a test or project).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Closure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summary or reflection activity to reinforce the lesson’s objectives.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"Ask students to write a sentence using a metaphor learned today."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Homework/Assignments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Tasks for students to complete outside of class to reinforce learning.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Reflection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Space for teachers to reflect on what went well and areas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9490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4BA618-BF38-4C66-A054-AA45BAEA1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884" y="303011"/>
            <a:ext cx="7698658" cy="1189038"/>
          </a:xfrm>
        </p:spPr>
        <p:txBody>
          <a:bodyPr/>
          <a:lstStyle/>
          <a:p>
            <a:r>
              <a:rPr lang="en-US" dirty="0"/>
              <a:t>Steps in Preparing a Lesson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06763" y="1042220"/>
            <a:ext cx="8327922" cy="56977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Identify Learning Objectives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Determine what you want students to learn by the end of the lesson.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Objectives should be SMART: </a:t>
            </a: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Specific, Measurable, Achievable, Relevant, Time-bound.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Gather Resources and Materials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Collect textbooks, worksheets, multimedia, and other resources needed for the lesson.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Design the Lesson Procedure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 the sequence of activities, including: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Warm-Up: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Engage students and activate prior knowledge.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Instruction: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Teach new content with clear explanations and demonstrations.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Include guided and independent practice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184067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C643B-DDBC-1266-708D-62FE1875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3933C2-B4A2-4084-FCBF-25729408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884" y="96537"/>
            <a:ext cx="7698658" cy="1189038"/>
          </a:xfrm>
        </p:spPr>
        <p:txBody>
          <a:bodyPr/>
          <a:lstStyle/>
          <a:p>
            <a:r>
              <a:rPr lang="en-US" dirty="0"/>
              <a:t>Steps in Preparing a Lesson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90FBC-E618-8553-F3D3-C1A552C442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46090" y="717762"/>
            <a:ext cx="8268929" cy="40213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 for Differentiation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Design activities that cater to different learning styles and abilities.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Include modifications for students with special needs.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Include Assessments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 formative and summative assessments to evaluate learning.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Allocate Time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time slots for each part of the lesson to ensure all activities are covered.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Homework and Follow-Up</a:t>
            </a:r>
          </a:p>
          <a:p>
            <a:pPr marL="626364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 assignments or tasks to reinforce learning outside the classroom.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8.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 and Review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After the lesson, review how it went and make notes for improvement.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4950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7F19C7-A729-492B-8603-0651B356C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72581"/>
            <a:ext cx="10667999" cy="674038"/>
          </a:xfrm>
        </p:spPr>
        <p:txBody>
          <a:bodyPr/>
          <a:lstStyle/>
          <a:p>
            <a:pPr algn="r"/>
            <a:r>
              <a:rPr lang="en-US" dirty="0"/>
              <a:t>Example of a Lesson Plan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2B839A9-BE4F-40C7-ABA3-682B626FF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946619"/>
            <a:ext cx="10487892" cy="5638800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Grade: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8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Subject: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English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Topic: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Figurative Language (Metaphors and Similes)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Duration: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45 minutes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Learning Objectives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Identify metaphors and similes in texts.</a:t>
            </a: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sentences using metaphors and similes.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Materials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Whiteboard, markers, worksheets, examples of figurative language.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 (5 minutes)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Ask students if they have ever heard expressions like "life is a rollercoaster" or "as brave as a lion."</a:t>
            </a: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Explain these are examples of figurative language.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CD3614-79DF-908D-645D-73387C7DFDDD}"/>
              </a:ext>
            </a:extLst>
          </p:cNvPr>
          <p:cNvSpPr/>
          <p:nvPr/>
        </p:nvSpPr>
        <p:spPr>
          <a:xfrm>
            <a:off x="9975273" y="1025237"/>
            <a:ext cx="1533237" cy="14801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1/2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67079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F8D4E-ACAB-2074-8DED-EC96F1216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F121E6-2844-38F1-2736-E1CFFB63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72581"/>
            <a:ext cx="10667999" cy="674038"/>
          </a:xfrm>
        </p:spPr>
        <p:txBody>
          <a:bodyPr/>
          <a:lstStyle/>
          <a:p>
            <a:pPr algn="r"/>
            <a:r>
              <a:rPr lang="en-US" dirty="0"/>
              <a:t>Example of a Lesson Plan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15585AE-5EB2-BBC4-4199-3BD5B1FF3C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641826"/>
            <a:ext cx="10487892" cy="5638800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Procedure (30 minutes)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Direct Instruction (10 minutes)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metaphors and similes.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examples and explain their differences.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Guided Practice (10 minutes)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a short passage and ask students to identify metaphors and similes.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Independent Practice (10 minutes)</a:t>
            </a:r>
            <a:r>
              <a:rPr lang="en-IN" sz="2400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students write two sentences: one with a metaphor and one with a simile.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Closure (5 minutes)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Invite a few students to share their sentences.</a:t>
            </a:r>
          </a:p>
          <a:p>
            <a:pPr marL="1028700" lvl="1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Summarize the lesson and clarify any doubts.</a:t>
            </a:r>
          </a:p>
          <a:p>
            <a:pPr marL="0" marR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400" b="1" kern="100" dirty="0">
                <a:solidFill>
                  <a:srgbClr val="E9C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Homework</a:t>
            </a:r>
            <a:endParaRPr lang="en-IN" sz="2400" kern="100" dirty="0">
              <a:solidFill>
                <a:srgbClr val="E9C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Write a short paragraph about your </a:t>
            </a:r>
            <a:r>
              <a:rPr lang="en-IN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favorite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season using at least two metaphors and two similes.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EEEECF2-F3EA-D3D5-7EDE-DE33C4FC50BC}"/>
              </a:ext>
            </a:extLst>
          </p:cNvPr>
          <p:cNvSpPr/>
          <p:nvPr/>
        </p:nvSpPr>
        <p:spPr>
          <a:xfrm>
            <a:off x="9975273" y="1025237"/>
            <a:ext cx="1533237" cy="14801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2/2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5882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081DA-4028-4204-A51C-7F62D45B6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82889"/>
            <a:ext cx="10668001" cy="1189038"/>
          </a:xfrm>
        </p:spPr>
        <p:txBody>
          <a:bodyPr/>
          <a:lstStyle/>
          <a:p>
            <a:r>
              <a:rPr lang="en-US" dirty="0"/>
              <a:t>Effective Use of a Lesson Plan</a:t>
            </a:r>
          </a:p>
        </p:txBody>
      </p:sp>
      <p:sp>
        <p:nvSpPr>
          <p:cNvPr id="9219" name="Rectangle 8">
            <a:extLst>
              <a:ext uri="{FF2B5EF4-FFF2-40B4-BE49-F238E27FC236}">
                <a16:creationId xmlns:a16="http://schemas.microsoft.com/office/drawing/2014/main" id="{A17D04F1-4318-4DD6-B27E-D66AE4D426B2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61999" y="1274618"/>
            <a:ext cx="10691091" cy="4719781"/>
          </a:xfrm>
        </p:spPr>
        <p:txBody>
          <a:bodyPr wrap="square" anchor="t">
            <a:no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 Flexible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 the lesson plan as needed based on student responses and time constraints.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Engage Students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interactive activities, discussions, and multimedia to keep students motivated.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Monitor Progress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Continuously assess students and provide feedback to ensure learning goals are met.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 and Improve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 each lesson, reflect on what worked well and what could be improved.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Collaboration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b="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Share lesson plans with colleagues for feedback and new ideas.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6866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410" y="469576"/>
            <a:ext cx="9141397" cy="61555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E9C46A"/>
                </a:solidFill>
              </a:rPr>
              <a:t>Conclusion</a:t>
            </a:r>
            <a:endParaRPr lang="en-US" b="1" dirty="0">
              <a:solidFill>
                <a:srgbClr val="E9C46A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55E1D-F4AD-41A7-B948-E2D246CCFE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1345" y="1228436"/>
            <a:ext cx="10270837" cy="4876799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well-prepared lesson plan is essential for effective teaching and learning. It provides a clear structure, helps manage classroom time, and ensures learning objectives are met.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IN" sz="3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incorporating essential components, planning for differentiation, and reflecting on their practice, teachers can deliver engaging and successful lessons that meet the needs of all students.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2448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8DF32A-D165-40DA-AAE8-A6E9579E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301" y="1975104"/>
            <a:ext cx="9141397" cy="832751"/>
          </a:xfrm>
        </p:spPr>
        <p:txBody>
          <a:bodyPr>
            <a:noAutofit/>
          </a:bodyPr>
          <a:lstStyle/>
          <a:p>
            <a:r>
              <a:rPr lang="en-US" sz="6500" dirty="0"/>
              <a:t>Thank </a:t>
            </a:r>
            <a:r>
              <a:rPr lang="en-US" sz="6500" dirty="0">
                <a:solidFill>
                  <a:schemeClr val="accent3"/>
                </a:solidFill>
              </a:rPr>
              <a:t>You</a:t>
            </a:r>
            <a:endParaRPr lang="en-US" sz="65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BC92DE-1779-4A44-AED9-0261C2497D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84582" y="2807855"/>
            <a:ext cx="7511112" cy="1987607"/>
          </a:xfrm>
        </p:spPr>
        <p:txBody>
          <a:bodyPr/>
          <a:lstStyle/>
          <a:p>
            <a:r>
              <a:rPr lang="en-US" altLang="en-US" sz="2400" dirty="0"/>
              <a:t>For your kind patience.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378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Custom 24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FFFFFF"/>
      </a:accent6>
      <a:hlink>
        <a:srgbClr val="FFFFFF"/>
      </a:hlink>
      <a:folHlink>
        <a:srgbClr val="FFFFFF"/>
      </a:folHlink>
    </a:clrScheme>
    <a:fontScheme name="Heritage and History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ck History Month_TM10103076_Win32_LH_v4" id="{5AE25372-5B71-4B3F-A332-C4D84C968E46}" vid="{07F4610E-88B6-4CC8-AAA7-899DFEA9E17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FAAC47-BD84-465D-B982-7A75BCC08F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89EEA4-141F-4066-B57B-E44468FB3D6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8A967B1-A0A0-415E-82CC-A85AEE3A67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Black History Month presentation</Template>
  <TotalTime>162</TotalTime>
  <Words>1037</Words>
  <Application>Microsoft Office PowerPoint</Application>
  <PresentationFormat>Widescreen</PresentationFormat>
  <Paragraphs>116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Courier New</vt:lpstr>
      <vt:lpstr>Segoe UI</vt:lpstr>
      <vt:lpstr>Source Sans Pro Semibold</vt:lpstr>
      <vt:lpstr>Symbol</vt:lpstr>
      <vt:lpstr>Times New Roman</vt:lpstr>
      <vt:lpstr>Wingdings</vt:lpstr>
      <vt:lpstr>2_Office Theme</vt:lpstr>
      <vt:lpstr>Lesson Plan Preparation and Use</vt:lpstr>
      <vt:lpstr>Introduction</vt:lpstr>
      <vt:lpstr>Importance of Lesson Planning</vt:lpstr>
      <vt:lpstr>Components of a Lesson Plan</vt:lpstr>
      <vt:lpstr>Components of a Lesson Plan</vt:lpstr>
      <vt:lpstr>Components of a Lesson Plan</vt:lpstr>
      <vt:lpstr>Steps in Preparing a Lesson Plan</vt:lpstr>
      <vt:lpstr>Steps in Preparing a Lesson Plan</vt:lpstr>
      <vt:lpstr>Example of a Lesson Plan</vt:lpstr>
      <vt:lpstr>Example of a Lesson Plan</vt:lpstr>
      <vt:lpstr>Effective Use of a Lesson Plan</vt:lpstr>
      <vt:lpstr>Conclusion</vt:lpstr>
      <vt:lpstr>Thank You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vijay jangra</dc:creator>
  <cp:keywords/>
  <dc:description/>
  <cp:lastModifiedBy>Language Lab</cp:lastModifiedBy>
  <cp:revision>2</cp:revision>
  <dcterms:created xsi:type="dcterms:W3CDTF">2024-12-14T13:16:31Z</dcterms:created>
  <dcterms:modified xsi:type="dcterms:W3CDTF">2024-12-30T01:14:18Z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