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75D2-6D1E-E376-DFA3-A25AF7B75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A88EB-12F7-AECE-38C1-FEBECFCF6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71F40-D00F-E0AE-BCAC-002853D6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D9E48-D77F-4008-9B4C-A04C5ECF935C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D4A4A-C1DB-E4EB-3E03-A6F4E96FA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F2702-D0D6-34B7-AD13-FE14F4CE1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D4F6-D5FB-460F-8349-F121DB232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244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7FCC-6E82-2C35-B31C-FD8DDDEB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4C779-603A-D157-ACBC-AD5A1BC96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600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17E5A8-C474-6FCB-1282-FC1F4395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B0C84-0D4A-FBCC-9E30-4416DE693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407B4-45C1-1836-7134-0CC813F5B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D9E48-D77F-4008-9B4C-A04C5ECF935C}" type="datetimeFigureOut">
              <a:rPr lang="en-IN" smtClean="0"/>
              <a:t>26-12-2024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B0C34-5DB0-E8C5-E95F-72FEFA4B0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E0937-413A-DB80-1855-339A8BF2B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8D4F6-D5FB-460F-8349-F121DB232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7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D422F-B890-BE9A-A767-69F62A170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012" y="2467897"/>
            <a:ext cx="9144000" cy="290051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ln w="1905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Developing Communication Skills with Accurate Accent</a:t>
            </a:r>
            <a:endParaRPr lang="en-IN" b="1" dirty="0">
              <a:ln w="1905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800120-DE77-64A7-20E6-60BEE2947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4026" y="5555226"/>
            <a:ext cx="4434348" cy="100829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en-US" dirty="0"/>
              <a:t>Prepared By: </a:t>
            </a:r>
            <a:r>
              <a:rPr lang="en-US"/>
              <a:t>Mr. Vijay </a:t>
            </a:r>
            <a:r>
              <a:rPr lang="en-US" dirty="0" err="1"/>
              <a:t>Jangra</a:t>
            </a:r>
            <a:r>
              <a:rPr lang="en-US" dirty="0"/>
              <a:t> </a:t>
            </a:r>
          </a:p>
          <a:p>
            <a:r>
              <a:rPr lang="en-US" dirty="0"/>
              <a:t>Presented By: Mr. Mahender Singh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6DB8E8-A660-CA09-01BB-03001BE79B52}"/>
              </a:ext>
            </a:extLst>
          </p:cNvPr>
          <p:cNvSpPr txBox="1"/>
          <p:nvPr/>
        </p:nvSpPr>
        <p:spPr>
          <a:xfrm>
            <a:off x="2202426" y="2536715"/>
            <a:ext cx="7629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Teachers' Capacity Building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Programme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On</a:t>
            </a:r>
            <a:endParaRPr lang="en-IN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469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A69F0-935D-60C8-BAAE-F44FDE54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Introduction:</a:t>
            </a:r>
            <a:endParaRPr lang="en-IN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F998-4FA6-4FDF-A585-245D18FA0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/>
              <a:t>Effective communication is crucial for teachers as it enhances classroom interactions, fosters student engagement, and ensures the accurate transmission of knowledge. 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dirty="0"/>
              <a:t>Developing communication skills with a focus on an accurate accent can significantly improve teachers' confidence and students' learning outcomes.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971760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AA590-78FA-ECCB-9586-BB0DF73E6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7CAFC-933F-37B9-6F94-9416CB208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Objectives of the </a:t>
            </a:r>
            <a:r>
              <a:rPr lang="en-US" b="1" dirty="0" err="1">
                <a:latin typeface="Aharoni" panose="02010803020104030203" pitchFamily="2" charset="-79"/>
                <a:cs typeface="Aharoni" panose="02010803020104030203" pitchFamily="2" charset="-79"/>
              </a:rPr>
              <a:t>Programme</a:t>
            </a:r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endParaRPr lang="en-IN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EB2E0-06F9-CE33-2978-A3DC088A1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/>
              <a:t>To enhance teachers' verbal and non-verbal communication.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To improve pronunciation and develop an accurate accent.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To ensure clarity and comprehension in classroom delivery.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To foster better student-teacher relationships through effective communication.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819585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D07F1-6C5C-FCDB-1F71-72089E645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8E7F7-0E7E-5F29-69D2-FEDA1E30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Key Components:</a:t>
            </a:r>
            <a:endParaRPr lang="en-IN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3CF30-5F25-FF21-B4C6-9747D0A8C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Understanding Communication Skills: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Verbal Communication: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Clarity, tone, volume, and pace.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Non-Verbal Communication: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Body language, eye contact, gestures, and facial expressions.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Active Listening: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Techniques such as paraphrasing, reflecting, and questioning to understand student responses better.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Importance of Accurate Accent: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Enhances intelligibility and comprehension for students.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Builds credibility and professionalism.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Reduces misunderstandings in a multilingual classroom setting.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816037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06E7-61BC-AA45-D122-7D2059826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4CE8-9E58-2D2E-D3BB-DB5CBC0BE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012" y="2467897"/>
            <a:ext cx="9144000" cy="259571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ln w="1905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Practical Strategies for Developing Communication Skills</a:t>
            </a:r>
            <a:endParaRPr lang="en-IN" b="1" dirty="0">
              <a:ln w="1905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72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88AE3-F5E0-EC22-00BE-0127C5832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BC346-605C-2663-783C-11C805A8C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4871" cy="1325563"/>
          </a:xfrm>
        </p:spPr>
        <p:txBody>
          <a:bodyPr/>
          <a:lstStyle/>
          <a:p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Improving Pronunciation and Accent:</a:t>
            </a:r>
            <a:endParaRPr lang="en-IN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16187-D4E4-457C-AC9A-DE6F0963D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Phonetic Practice: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 the phonetic symbols and sounds of English.</a:t>
            </a:r>
          </a:p>
          <a:p>
            <a:pPr marL="742950" marR="0" lvl="1" indent="-28575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 vowel and consonant sounds.</a:t>
            </a:r>
          </a:p>
          <a:p>
            <a:pPr marL="342900" marR="0" lvl="0" indent="-34290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Intonation and Stress: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 sentence stress and word stress patterns.</a:t>
            </a:r>
          </a:p>
          <a:p>
            <a:pPr marL="742950" marR="0" lvl="1" indent="-28575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 rising and falling intonation in questions and statements.</a:t>
            </a:r>
          </a:p>
          <a:p>
            <a:pPr marL="342900" marR="0" lvl="0" indent="-34290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Minimal Pairs Exercise: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 words that differ by only one sound (e.g., ship/sheep, bed/bad).</a:t>
            </a:r>
          </a:p>
          <a:p>
            <a:pPr marL="342900" marR="0" lvl="0" indent="-34290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Record and Review: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Record spoken practice and </a:t>
            </a:r>
            <a:r>
              <a:rPr lang="en-IN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analyze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areas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275697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29731-586F-DDCD-FD7F-06D7372C2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4AE34-83C0-0D19-3EEE-524960C62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4871" cy="1325563"/>
          </a:xfrm>
        </p:spPr>
        <p:txBody>
          <a:bodyPr/>
          <a:lstStyle/>
          <a:p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Enhancing Verbal Skills:</a:t>
            </a:r>
            <a:endParaRPr lang="en-IN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AD79D-126A-D53F-F7B8-68573B470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Speaking Drills: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 in tongue twisters and storytelling.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 common classroom phrases with correct pronunciation.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Vocabulary Enrichment: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new words in sentences.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Maintain a word diary.</a:t>
            </a:r>
          </a:p>
        </p:txBody>
      </p:sp>
    </p:spTree>
    <p:extLst>
      <p:ext uri="{BB962C8B-B14F-4D97-AF65-F5344CB8AC3E}">
        <p14:creationId xmlns:p14="http://schemas.microsoft.com/office/powerpoint/2010/main" val="979933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10FBB-F8C8-BC3D-5E6F-4C342A53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F96EA-B8C3-C49C-BB30-D1780A101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4871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Strengthening Non-Verbal Communication:</a:t>
            </a:r>
            <a:endParaRPr lang="en-IN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626F1-EB24-E89B-9DC8-3CEFACBE4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5677"/>
            <a:ext cx="10515600" cy="5124912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Posture and Gestures: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Maintain an open posture.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appropriate hand gestures to emphasize points.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Facial Expressions: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expressions match the message.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 in front of a mirror.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Eye Contact: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 eye contact with all students.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Avoid staring at a single point or individual.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304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3E261-32C2-466F-AD7C-FFCD3FB7E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9B505-79AA-4948-A42A-5C4F75C5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4871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Accent Training Activities:</a:t>
            </a:r>
            <a:endParaRPr lang="en-IN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3543-D5D3-D3B3-F4D8-B86EB6F2E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5677"/>
            <a:ext cx="10515600" cy="5124912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Shadowing Exercises: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Listen to native speakers and repeat immediately, mimicking intonation and stress.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Role-Playing: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Simulate classroom scenarios with a focus on clear pronunciation.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Interactive Language Labs: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software or apps designed for accent training.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Peer Review Sessions:</a:t>
            </a:r>
            <a:endParaRPr lang="en-IN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communication and receive constructive feedback.</a:t>
            </a:r>
          </a:p>
        </p:txBody>
      </p:sp>
    </p:spTree>
    <p:extLst>
      <p:ext uri="{BB962C8B-B14F-4D97-AF65-F5344CB8AC3E}">
        <p14:creationId xmlns:p14="http://schemas.microsoft.com/office/powerpoint/2010/main" val="76915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C989C-263F-C6DD-3713-B51E09879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AE33-0A2D-ECFA-A676-5B46FA463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4871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Assessment and Feedback:</a:t>
            </a:r>
            <a:endParaRPr lang="en-IN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361D0-98F9-1F2C-8127-D5A1C17AE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5677"/>
            <a:ext cx="10515600" cy="5124912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Self-Assessment Tools: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checklists to monitor progress in pronunciation, tone, and clarity.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Peer and Mentor Feedback: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 in peer observations and mentoring sessions.</a:t>
            </a: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 Feedback: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student feedback to identify communication gaps and areas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1300760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4B48-AE2F-EC44-93AD-9F83E8BAB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8C6B5-CA6A-3F63-2906-C78DED86C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4871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Resources:</a:t>
            </a:r>
            <a:endParaRPr lang="en-IN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95BFD-E673-2740-AF30-B8653003C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721789"/>
          </a:xfrm>
        </p:spPr>
        <p:txBody>
          <a:bodyPr>
            <a:noAutofit/>
          </a:bodyPr>
          <a:lstStyle/>
          <a:p>
            <a:pPr marR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Online Tools: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BBC Learning English, Duolingo, YouTube accent tutorials.</a:t>
            </a:r>
          </a:p>
          <a:p>
            <a:pPr marR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Books: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marR="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"English Pronunciation in Use" by Mark Hancock</a:t>
            </a:r>
          </a:p>
          <a:p>
            <a:pPr marL="742950" marR="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"Speaking Clearly" by Rogerson and Gilbert</a:t>
            </a: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489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70A22-CA97-303B-72D2-7067860F0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5D78E-1FBF-6F84-297F-DEDADA2C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4871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Conclusion:</a:t>
            </a:r>
            <a:endParaRPr lang="en-IN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21046-24A9-BA87-47A6-55D8E12DA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627"/>
            <a:ext cx="10515600" cy="4652962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 focusing on developing communication skills and an accurate accent, teachers can create more engaging and effective classroom environments.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endParaRPr lang="en-IN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Aft>
                <a:spcPts val="800"/>
              </a:spcAft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Continuous practice, self-assessment, and peer support are key to long-term improvement.</a:t>
            </a:r>
          </a:p>
        </p:txBody>
      </p:sp>
    </p:spTree>
    <p:extLst>
      <p:ext uri="{BB962C8B-B14F-4D97-AF65-F5344CB8AC3E}">
        <p14:creationId xmlns:p14="http://schemas.microsoft.com/office/powerpoint/2010/main" val="4053540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52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2" id="{ED108E7E-DB15-4929-ADB6-43FCCEB08185}" vid="{B6DF8349-5E6E-425F-AB0E-FEBF6C1043F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Theme12</Template>
  <TotalTime>165</TotalTime>
  <Words>553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Aharoni</vt:lpstr>
      <vt:lpstr>Arial</vt:lpstr>
      <vt:lpstr>Arial Black</vt:lpstr>
      <vt:lpstr>Calibri</vt:lpstr>
      <vt:lpstr>Calibri Light</vt:lpstr>
      <vt:lpstr>Courier New</vt:lpstr>
      <vt:lpstr>Times New Roman</vt:lpstr>
      <vt:lpstr>Wingdings</vt:lpstr>
      <vt:lpstr>Theme12</vt:lpstr>
      <vt:lpstr>Developing Communication Skills with Accurate Accent</vt:lpstr>
      <vt:lpstr>Introduction:</vt:lpstr>
      <vt:lpstr>Objectives of the Programme:</vt:lpstr>
      <vt:lpstr>Key Components:</vt:lpstr>
      <vt:lpstr>Practical Strategies for Developing Communication Skills</vt:lpstr>
      <vt:lpstr>Improving Pronunciation and Accent:</vt:lpstr>
      <vt:lpstr>Enhancing Verbal Skills:</vt:lpstr>
      <vt:lpstr>Strengthening Non-Verbal Communication:</vt:lpstr>
      <vt:lpstr>Accent Training Activities:</vt:lpstr>
      <vt:lpstr>Assessment and Feedback:</vt:lpstr>
      <vt:lpstr>Resources:</vt:lpstr>
      <vt:lpstr>Conclusion: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vijay jangra</dc:creator>
  <cp:lastModifiedBy>Language Lab</cp:lastModifiedBy>
  <cp:revision>2</cp:revision>
  <dcterms:created xsi:type="dcterms:W3CDTF">2024-12-06T06:50:05Z</dcterms:created>
  <dcterms:modified xsi:type="dcterms:W3CDTF">2024-12-26T16:58:44Z</dcterms:modified>
</cp:coreProperties>
</file>