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media/image5.jpg" ContentType="image/unknown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63" r:id="rId5"/>
    <p:sldId id="265" r:id="rId6"/>
    <p:sldId id="264" r:id="rId7"/>
    <p:sldId id="266" r:id="rId8"/>
    <p:sldId id="267" r:id="rId9"/>
    <p:sldId id="268" r:id="rId10"/>
    <p:sldId id="269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79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E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0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3703FC-2CD4-102E-CFBA-EE171DB7C3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9433" y="483266"/>
            <a:ext cx="6223819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670143-3665-9AEC-58DC-E03F227874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71302" y="5663381"/>
            <a:ext cx="5663381" cy="1098754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94444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209D0-75BA-17A3-98DE-29EDEC0960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291" y="365124"/>
            <a:ext cx="11484078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916D963-E4F4-0555-CB9E-5163631C710C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874684" y="1848465"/>
            <a:ext cx="7002684" cy="4670322"/>
          </a:xfrm>
        </p:spPr>
        <p:txBody>
          <a:bodyPr/>
          <a:lstStyle/>
          <a:p>
            <a:pPr lvl="0"/>
            <a:endParaRPr lang="en-IN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6EDBA28-1031-44FD-034E-1328040E2B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03" r="25232"/>
          <a:stretch/>
        </p:blipFill>
        <p:spPr>
          <a:xfrm>
            <a:off x="-1" y="1690686"/>
            <a:ext cx="4874685" cy="5167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757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B6D297-8A01-1A44-79AA-07E42CEA6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7703" y="234904"/>
            <a:ext cx="7600335" cy="159390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3536C2A-8734-EF17-BC6B-F5135539582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25"/>
          <a:stretch/>
        </p:blipFill>
        <p:spPr>
          <a:xfrm>
            <a:off x="-353968" y="24581"/>
            <a:ext cx="4454012" cy="683342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1A0F39BF-BC4F-1258-1591-DB0D30505CC8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237703" y="1986116"/>
            <a:ext cx="7600335" cy="4670322"/>
          </a:xfrm>
        </p:spPr>
        <p:txBody>
          <a:bodyPr/>
          <a:lstStyle/>
          <a:p>
            <a:pPr lvl="0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724545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F3B394-826F-2C19-5A94-3883835BC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907030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0E9F85-BB88-8C5B-F380-2C227FAC03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34581" y="1825625"/>
            <a:ext cx="7973961" cy="466725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C157061-4973-FEAD-60EE-5637C9DFCA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53" r="26327"/>
          <a:stretch/>
        </p:blipFill>
        <p:spPr>
          <a:xfrm>
            <a:off x="0" y="0"/>
            <a:ext cx="373625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5BE3FC7-0B6D-39E7-FEC4-F353530DC9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8128" y="365125"/>
            <a:ext cx="9940414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60916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2FD966-DD49-8FA0-81FC-DACF98A082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8077" y="365125"/>
            <a:ext cx="8569793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BA4F9D5-ED40-B766-2E1A-DD64006A0C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421626" y="1818968"/>
            <a:ext cx="8426244" cy="485713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A67620F-18F3-5FFF-0F21-B02C00ED2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13" r="42774"/>
          <a:stretch/>
        </p:blipFill>
        <p:spPr>
          <a:xfrm>
            <a:off x="2" y="0"/>
            <a:ext cx="32780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1873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589AF87-1385-D159-5B9B-21EB7051BA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E2F0ED-BCCE-7975-D0EB-B956C944F1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E71C0A-8C5E-5BFB-1DF6-7AD32CC5CB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55785F-3955-4149-A02F-1D0B5C96F79B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D630C3-B045-4419-F492-EBC78B3D33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6AF715-DF3D-DAAE-D02B-C2AEC160C3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87ABED-FD5A-4E47-BA3E-11652A4BCD9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37099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0" r:id="rId4"/>
    <p:sldLayoutId id="2147483652" r:id="rId5"/>
    <p:sldLayoutId id="2147483653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BE81DB4-685B-3E99-AD5D-D6228F91C444}"/>
              </a:ext>
            </a:extLst>
          </p:cNvPr>
          <p:cNvSpPr/>
          <p:nvPr/>
        </p:nvSpPr>
        <p:spPr>
          <a:xfrm>
            <a:off x="-334297" y="245806"/>
            <a:ext cx="7207045" cy="1514168"/>
          </a:xfrm>
          <a:prstGeom prst="roundRect">
            <a:avLst/>
          </a:prstGeom>
          <a:solidFill>
            <a:srgbClr val="FFC000"/>
          </a:solidFill>
          <a:ln w="57150"/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B779BC5-D408-8776-EFB5-D69656F359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9433" y="265472"/>
            <a:ext cx="6223819" cy="1386348"/>
          </a:xfrm>
        </p:spPr>
        <p:txBody>
          <a:bodyPr>
            <a:normAutofit fontScale="90000"/>
          </a:bodyPr>
          <a:lstStyle/>
          <a:p>
            <a:r>
              <a:rPr lang="en-IN" sz="4800" b="1" kern="1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Writing Skills: </a:t>
            </a:r>
            <a:br>
              <a:rPr lang="en-IN" sz="4800" b="1" kern="1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</a:br>
            <a:r>
              <a:rPr lang="en-IN" sz="4400" b="1" kern="1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Story and Essay Writing</a:t>
            </a:r>
            <a:endParaRPr lang="en-IN" sz="4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B0B366-A5EB-4690-35B1-A537623E0B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71302" y="5624052"/>
            <a:ext cx="6400801" cy="1138083"/>
          </a:xfrm>
          <a:prstGeom prst="parallelogram">
            <a:avLst/>
          </a:prstGeom>
          <a:solidFill>
            <a:srgbClr val="FFC000"/>
          </a:solidFill>
          <a:ln w="38100">
            <a:solidFill>
              <a:srgbClr val="C00000"/>
            </a:solidFill>
          </a:ln>
        </p:spPr>
        <p:txBody>
          <a:bodyPr>
            <a:normAutofit fontScale="92500" lnSpcReduction="10000"/>
          </a:bodyPr>
          <a:lstStyle/>
          <a:p>
            <a:pPr algn="l"/>
            <a:r>
              <a:rPr lang="en-US" sz="2800" dirty="0"/>
              <a:t>Prepared By: Vijay Jangra</a:t>
            </a:r>
          </a:p>
          <a:p>
            <a:pPr algn="l"/>
            <a:r>
              <a:rPr lang="en-US" sz="2800" dirty="0"/>
              <a:t>Presented By: Mahender Singh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35807066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786063-CB36-03A0-9DEF-23DB2C3325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6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Introduction</a:t>
            </a:r>
            <a:endParaRPr lang="en-IN" sz="6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4E518C-2E2F-DE6D-D13E-F158902CBFDB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874684" y="551932"/>
            <a:ext cx="7002684" cy="6153663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00000"/>
              </a:lnSpc>
              <a:spcBef>
                <a:spcPts val="1800"/>
              </a:spcBef>
              <a:spcAft>
                <a:spcPts val="1200"/>
              </a:spcAft>
            </a:pPr>
            <a:r>
              <a:rPr lang="en-US" sz="3600" dirty="0">
                <a:solidFill>
                  <a:srgbClr val="C0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Writing is one of the fundamental skills in language learning, serving as a critical medium for communication, creativity, and expression. </a:t>
            </a:r>
          </a:p>
          <a:p>
            <a:pPr algn="just">
              <a:lnSpc>
                <a:spcPct val="100000"/>
              </a:lnSpc>
              <a:spcBef>
                <a:spcPts val="1800"/>
              </a:spcBef>
              <a:spcAft>
                <a:spcPts val="1200"/>
              </a:spcAft>
            </a:pPr>
            <a:r>
              <a:rPr lang="en-US" sz="3600" dirty="0">
                <a:solidFill>
                  <a:srgbClr val="C0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Among the various writing forms, story writing and essay writing are essential for developing both creative and analytical abilities. </a:t>
            </a:r>
          </a:p>
          <a:p>
            <a:pPr algn="just">
              <a:lnSpc>
                <a:spcPct val="100000"/>
              </a:lnSpc>
              <a:spcBef>
                <a:spcPts val="1800"/>
              </a:spcBef>
              <a:spcAft>
                <a:spcPts val="1200"/>
              </a:spcAft>
            </a:pPr>
            <a:r>
              <a:rPr lang="en-US" sz="3600" dirty="0">
                <a:solidFill>
                  <a:srgbClr val="C0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Today we will explore the importance of writing skills, the techniques involved in story and essay writing, and practical strategies for teaching these skills effectively.</a:t>
            </a:r>
          </a:p>
        </p:txBody>
      </p:sp>
    </p:spTree>
    <p:extLst>
      <p:ext uri="{BB962C8B-B14F-4D97-AF65-F5344CB8AC3E}">
        <p14:creationId xmlns:p14="http://schemas.microsoft.com/office/powerpoint/2010/main" val="24416059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84AE0-A57B-72C5-FAE3-CA1463238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7703" y="234904"/>
            <a:ext cx="7600335" cy="708993"/>
          </a:xfrm>
        </p:spPr>
        <p:txBody>
          <a:bodyPr>
            <a:normAutofit/>
          </a:bodyPr>
          <a:lstStyle/>
          <a:p>
            <a:r>
              <a:rPr lang="en-IN" sz="44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Importance of Writing Skills</a:t>
            </a:r>
            <a:endParaRPr lang="en-IN" sz="4400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F2135E-12D2-C894-E00D-D88EED5B6125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237703" y="1052052"/>
            <a:ext cx="7600335" cy="5604386"/>
          </a:xfrm>
        </p:spPr>
        <p:txBody>
          <a:bodyPr>
            <a:noAutofit/>
          </a:bodyPr>
          <a:lstStyle/>
          <a:p>
            <a:pPr marL="265113" marR="0" algn="just">
              <a:lnSpc>
                <a:spcPct val="100000"/>
              </a:lnSpc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Enhancing Communication</a:t>
            </a:r>
            <a:endParaRPr lang="en-IN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lvl="1" algn="just">
              <a:lnSpc>
                <a:spcPct val="100000"/>
              </a:lnSpc>
            </a:pP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Writing helps convey thoughts, ideas, and information effectively.</a:t>
            </a:r>
          </a:p>
          <a:p>
            <a:pPr lvl="1" algn="just">
              <a:lnSpc>
                <a:spcPct val="100000"/>
              </a:lnSpc>
            </a:pP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Clear writing ensures messages are understood by readers.</a:t>
            </a:r>
          </a:p>
          <a:p>
            <a:pPr marR="0" algn="just">
              <a:lnSpc>
                <a:spcPct val="100000"/>
              </a:lnSpc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Critical Thinking and Analysis</a:t>
            </a:r>
            <a:endParaRPr lang="en-IN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lvl="1" algn="just">
              <a:lnSpc>
                <a:spcPct val="100000"/>
              </a:lnSpc>
            </a:pP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Writing requires organizing ideas logically and supporting arguments.</a:t>
            </a:r>
          </a:p>
          <a:p>
            <a:pPr lvl="1" algn="just">
              <a:lnSpc>
                <a:spcPct val="100000"/>
              </a:lnSpc>
            </a:pP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Both story and essay writing develop analytical and problem-solving skills.</a:t>
            </a:r>
          </a:p>
          <a:p>
            <a:pPr marR="0" algn="just">
              <a:lnSpc>
                <a:spcPct val="100000"/>
              </a:lnSpc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Creativity and Imagination</a:t>
            </a:r>
            <a:endParaRPr lang="en-IN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lvl="1" algn="just">
              <a:lnSpc>
                <a:spcPct val="100000"/>
              </a:lnSpc>
            </a:pP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Story writing encourages creativity, imagination, and narrative skills.</a:t>
            </a:r>
          </a:p>
          <a:p>
            <a:pPr lvl="1" algn="just">
              <a:lnSpc>
                <a:spcPct val="100000"/>
              </a:lnSpc>
            </a:pP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Students learn to create engaging plots, characters, and settings.</a:t>
            </a:r>
          </a:p>
        </p:txBody>
      </p:sp>
    </p:spTree>
    <p:extLst>
      <p:ext uri="{BB962C8B-B14F-4D97-AF65-F5344CB8AC3E}">
        <p14:creationId xmlns:p14="http://schemas.microsoft.com/office/powerpoint/2010/main" val="543460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9C580-763D-2F4F-186F-BFF0CB2AD8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7BC9C2-5CE6-D82D-0A95-503E2C479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7703" y="234904"/>
            <a:ext cx="7600335" cy="944967"/>
          </a:xfrm>
        </p:spPr>
        <p:txBody>
          <a:bodyPr>
            <a:normAutofit/>
          </a:bodyPr>
          <a:lstStyle/>
          <a:p>
            <a:r>
              <a:rPr lang="en-IN" sz="44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Importance of Writing Skills</a:t>
            </a:r>
            <a:endParaRPr lang="en-IN" sz="4400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794AB2-FE70-F453-192B-3050303AFF9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237703" y="1415844"/>
            <a:ext cx="7600335" cy="5240593"/>
          </a:xfrm>
        </p:spPr>
        <p:txBody>
          <a:bodyPr>
            <a:noAutofit/>
          </a:bodyPr>
          <a:lstStyle/>
          <a:p>
            <a:pPr marR="0"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Academic Success</a:t>
            </a:r>
            <a:endParaRPr lang="en-IN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Proficiency in writing is essential for success in academic assessments.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Strong essay writing skills are required for exams, assignments, and research.</a:t>
            </a:r>
          </a:p>
          <a:p>
            <a:pPr marR="0"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Self-Expression and Confidence</a:t>
            </a:r>
            <a:endParaRPr lang="en-IN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Writing allows students to express their thoughts, feelings, and opinions.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Confidence in writing enhances overall communication skills.</a:t>
            </a:r>
          </a:p>
        </p:txBody>
      </p:sp>
    </p:spTree>
    <p:extLst>
      <p:ext uri="{BB962C8B-B14F-4D97-AF65-F5344CB8AC3E}">
        <p14:creationId xmlns:p14="http://schemas.microsoft.com/office/powerpoint/2010/main" val="26376156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rallelogram 2">
            <a:extLst>
              <a:ext uri="{FF2B5EF4-FFF2-40B4-BE49-F238E27FC236}">
                <a16:creationId xmlns:a16="http://schemas.microsoft.com/office/drawing/2014/main" id="{3BD024C0-4B7E-7E25-ABA3-F7DFFA1ED5D5}"/>
              </a:ext>
            </a:extLst>
          </p:cNvPr>
          <p:cNvSpPr/>
          <p:nvPr/>
        </p:nvSpPr>
        <p:spPr>
          <a:xfrm flipV="1">
            <a:off x="-766916" y="668592"/>
            <a:ext cx="5673213" cy="1789471"/>
          </a:xfrm>
          <a:prstGeom prst="parallelogram">
            <a:avLst/>
          </a:prstGeom>
          <a:solidFill>
            <a:schemeClr val="bg1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8DC67F-05B3-44A7-E021-38D758FE2A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6690" y="443783"/>
            <a:ext cx="4422058" cy="2368243"/>
          </a:xfrm>
        </p:spPr>
        <p:txBody>
          <a:bodyPr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sz="6000" b="1" dirty="0">
                <a:ln/>
                <a:solidFill>
                  <a:srgbClr val="C0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STORY</a:t>
            </a:r>
            <a:br>
              <a:rPr lang="en-US" sz="6000" b="1" dirty="0">
                <a:ln/>
                <a:solidFill>
                  <a:srgbClr val="C0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sz="6000" b="1" dirty="0">
                <a:ln/>
                <a:solidFill>
                  <a:srgbClr val="C0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WRITING</a:t>
            </a:r>
            <a:endParaRPr lang="en-IN" sz="6000" b="1" dirty="0">
              <a:ln/>
              <a:solidFill>
                <a:srgbClr val="C0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1925607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8BE3EB9-589B-F92F-D416-74FBA0DD5C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34581" y="1573161"/>
            <a:ext cx="7973961" cy="4919714"/>
          </a:xfrm>
        </p:spPr>
        <p:txBody>
          <a:bodyPr>
            <a:noAutofit/>
          </a:bodyPr>
          <a:lstStyle/>
          <a:p>
            <a:pPr marL="0" marR="0" algn="just">
              <a:lnSpc>
                <a:spcPct val="107000"/>
              </a:lnSpc>
              <a:spcAft>
                <a:spcPts val="800"/>
              </a:spcAft>
            </a:pP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 well-written story typically includes the following elements:</a:t>
            </a:r>
          </a:p>
          <a:p>
            <a:pPr marL="800100" lvl="1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Plot</a:t>
            </a: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The sequence of events that make up the story.</a:t>
            </a:r>
          </a:p>
          <a:p>
            <a:pPr marL="800100" lvl="1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Characters</a:t>
            </a: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The people or beings who take part in the story.</a:t>
            </a:r>
          </a:p>
          <a:p>
            <a:pPr marL="800100" lvl="1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Setting</a:t>
            </a: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The time and place where the story occurs.</a:t>
            </a:r>
          </a:p>
          <a:p>
            <a:pPr marL="800100" lvl="1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Conflict</a:t>
            </a: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The challenge or problem faced by the characters.</a:t>
            </a:r>
          </a:p>
          <a:p>
            <a:pPr marL="800100" lvl="1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Resolution</a:t>
            </a:r>
            <a:r>
              <a:rPr lang="en-IN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How the conflict is solved.</a:t>
            </a:r>
            <a:endParaRPr lang="en-IN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1A1C2F9-5417-5750-ECBE-D5805FEE13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4580" y="365126"/>
            <a:ext cx="7973961" cy="1119546"/>
          </a:xfrm>
        </p:spPr>
        <p:txBody>
          <a:bodyPr>
            <a:normAutofit/>
          </a:bodyPr>
          <a:lstStyle/>
          <a:p>
            <a:r>
              <a:rPr lang="en-IN" sz="60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Elements of a Story</a:t>
            </a:r>
            <a:endParaRPr lang="en-IN" sz="6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1128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57ED6B-8F9B-CCCA-FC71-C41AC91D84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E75B395-1BB0-74CB-68E1-D9836C6559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34581" y="1445345"/>
            <a:ext cx="7973961" cy="4919714"/>
          </a:xfrm>
        </p:spPr>
        <p:txBody>
          <a:bodyPr>
            <a:noAutofit/>
          </a:bodyPr>
          <a:lstStyle/>
          <a:p>
            <a:pPr marL="342900" marR="0" lvl="0" indent="-342900" algn="just">
              <a:lnSpc>
                <a:spcPct val="100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Brainstorming Ideas</a:t>
            </a: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742950" marR="0" lvl="1" indent="-285750" algn="just">
              <a:lnSpc>
                <a:spcPct val="100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Generate ideas based on prompts, personal experiences, or imagination.</a:t>
            </a:r>
          </a:p>
          <a:p>
            <a:pPr marL="742950" marR="0" lvl="1" indent="-285750" algn="just">
              <a:lnSpc>
                <a:spcPct val="100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Use techniques like mind mapping or freewriting.</a:t>
            </a:r>
          </a:p>
          <a:p>
            <a:pPr marL="342900" marR="0" lvl="0" indent="-342900" algn="just">
              <a:lnSpc>
                <a:spcPct val="100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Planning the Story</a:t>
            </a: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742950" marR="0" lvl="1" indent="-285750" algn="just">
              <a:lnSpc>
                <a:spcPct val="100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Create an outline with key events, characters, and settings.</a:t>
            </a:r>
          </a:p>
          <a:p>
            <a:pPr marL="742950" marR="0" lvl="1" indent="-285750" algn="just">
              <a:lnSpc>
                <a:spcPct val="100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Decide on the structure: beginning, middle, and end.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375ACFF-26EA-7E10-0C38-FEC5B7B5C0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4580" y="365126"/>
            <a:ext cx="7973961" cy="1119546"/>
          </a:xfrm>
        </p:spPr>
        <p:txBody>
          <a:bodyPr>
            <a:normAutofit/>
          </a:bodyPr>
          <a:lstStyle/>
          <a:p>
            <a:r>
              <a:rPr lang="en-IN" sz="60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Steps in Story Writing</a:t>
            </a:r>
            <a:endParaRPr lang="en-IN" sz="6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14816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FFDDCE-C279-E2A0-C571-A048363D15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09BC5BE-F70B-9215-91EB-11863E7B40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34581" y="1219209"/>
            <a:ext cx="7973961" cy="4919714"/>
          </a:xfrm>
        </p:spPr>
        <p:txBody>
          <a:bodyPr>
            <a:noAutofit/>
          </a:bodyPr>
          <a:lstStyle/>
          <a:p>
            <a:pPr marL="514350" marR="0" lvl="0" indent="-514350" algn="just">
              <a:lnSpc>
                <a:spcPct val="100000"/>
              </a:lnSpc>
              <a:spcAft>
                <a:spcPts val="800"/>
              </a:spcAft>
              <a:buFont typeface="+mj-lt"/>
              <a:buAutoNum type="arabicPeriod" startAt="3"/>
              <a:tabLst>
                <a:tab pos="457200" algn="l"/>
              </a:tabLst>
            </a:pPr>
            <a:r>
              <a:rPr lang="en-IN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Writing the First Draft</a:t>
            </a: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742950" marR="0" lvl="1" indent="-285750" algn="just">
              <a:lnSpc>
                <a:spcPct val="100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Start with an engaging introduction to hook the reader.</a:t>
            </a:r>
          </a:p>
          <a:p>
            <a:pPr marL="742950" marR="0" lvl="1" indent="-285750" algn="just">
              <a:lnSpc>
                <a:spcPct val="100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Develop the plot, build tension, and introduce conflicts.</a:t>
            </a:r>
          </a:p>
          <a:p>
            <a:pPr marL="742950" marR="0" lvl="1" indent="-285750" algn="just">
              <a:lnSpc>
                <a:spcPct val="100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Conclude with a satisfying resolution.</a:t>
            </a:r>
          </a:p>
          <a:p>
            <a:pPr marL="342900" marR="0" lvl="0" indent="-342900" algn="just">
              <a:lnSpc>
                <a:spcPct val="100000"/>
              </a:lnSpc>
              <a:spcAft>
                <a:spcPts val="800"/>
              </a:spcAft>
              <a:buFont typeface="+mj-lt"/>
              <a:buAutoNum type="arabicPeriod" startAt="3"/>
              <a:tabLst>
                <a:tab pos="457200" algn="l"/>
              </a:tabLst>
            </a:pPr>
            <a:r>
              <a:rPr lang="en-IN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Revising and Editing</a:t>
            </a: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742950" marR="0" lvl="1" indent="-285750" algn="just">
              <a:lnSpc>
                <a:spcPct val="100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Review the story for coherence, grammar, and punctuation.</a:t>
            </a:r>
          </a:p>
          <a:p>
            <a:pPr marL="742950" marR="0" lvl="1" indent="-285750" algn="just">
              <a:lnSpc>
                <a:spcPct val="100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Seek feedback and make improvements.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86D39D4-B6DC-811F-295F-B46B2C126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4580" y="227478"/>
            <a:ext cx="7973961" cy="1119546"/>
          </a:xfrm>
        </p:spPr>
        <p:txBody>
          <a:bodyPr>
            <a:normAutofit/>
          </a:bodyPr>
          <a:lstStyle/>
          <a:p>
            <a:r>
              <a:rPr lang="en-IN" sz="60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Steps in Story Writing</a:t>
            </a:r>
            <a:endParaRPr lang="en-IN" sz="6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26814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BA30AD-CE83-65FC-9217-FBC0153975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DA4109D-8400-896A-1CC4-89C7F0CE8F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34581" y="1356856"/>
            <a:ext cx="7973961" cy="5093101"/>
          </a:xfrm>
        </p:spPr>
        <p:txBody>
          <a:bodyPr>
            <a:noAutofit/>
          </a:bodyPr>
          <a:lstStyle/>
          <a:p>
            <a:pPr marL="342900" marR="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Show, Don’t Tell</a:t>
            </a: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Use descriptive language and actions to show what’s happening instead of merely stating it.</a:t>
            </a:r>
          </a:p>
          <a:p>
            <a:pPr marL="342900" marR="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Dialogue</a:t>
            </a: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Use realistic dialogue to reveal character traits and advance the plot.</a:t>
            </a:r>
          </a:p>
          <a:p>
            <a:pPr marL="342900" marR="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Suspense and Foreshadowing</a:t>
            </a: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Create tension and hint at future events.</a:t>
            </a:r>
          </a:p>
          <a:p>
            <a:pPr marL="342900" marR="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Figurative Language</a:t>
            </a: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Use metaphors, similes, and personification for vivid imagery.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7797B0E-20C0-6008-6975-70DD5DA65B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4580" y="227478"/>
            <a:ext cx="7973961" cy="1119546"/>
          </a:xfrm>
        </p:spPr>
        <p:txBody>
          <a:bodyPr>
            <a:normAutofit fontScale="90000"/>
          </a:bodyPr>
          <a:lstStyle/>
          <a:p>
            <a:r>
              <a:rPr lang="en-IN" sz="60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Story Writing Techniques</a:t>
            </a:r>
            <a:endParaRPr lang="en-IN" sz="6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25209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E91A63-75F0-8BB9-155E-E3B036966A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FF6E1A6-26D9-D033-0636-D181475455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34581" y="1720645"/>
            <a:ext cx="7973961" cy="4729312"/>
          </a:xfrm>
        </p:spPr>
        <p:txBody>
          <a:bodyPr>
            <a:noAutofit/>
          </a:bodyPr>
          <a:lstStyle/>
          <a:p>
            <a:pPr marL="342900" marR="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Personal Narratives</a:t>
            </a: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Stories based on real-life experiences.</a:t>
            </a:r>
          </a:p>
          <a:p>
            <a:pPr marL="342900" marR="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Adventure Stories</a:t>
            </a: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Stories featuring exciting events and challenges.</a:t>
            </a:r>
          </a:p>
          <a:p>
            <a:pPr marL="342900" marR="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Mystery Stories</a:t>
            </a: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Plots involving solving a puzzle or crime.</a:t>
            </a:r>
          </a:p>
          <a:p>
            <a:pPr marL="342900" marR="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Fantasy Stories</a:t>
            </a: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Imaginative stories set in fictional worlds.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552A083-A04D-7719-6FF6-6F50AAFA04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4580" y="227478"/>
            <a:ext cx="7973961" cy="1119546"/>
          </a:xfrm>
        </p:spPr>
        <p:txBody>
          <a:bodyPr>
            <a:normAutofit/>
          </a:bodyPr>
          <a:lstStyle/>
          <a:p>
            <a:r>
              <a:rPr lang="en-IN" sz="60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Types of Story Writing</a:t>
            </a:r>
            <a:endParaRPr lang="en-IN" sz="6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67509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DC447-006B-2184-08A0-36A1D65ACA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00981" y="4670322"/>
            <a:ext cx="5708608" cy="1366685"/>
          </a:xfrm>
        </p:spPr>
        <p:txBody>
          <a:bodyPr>
            <a:normAutofit/>
          </a:bodyPr>
          <a:lstStyle/>
          <a:p>
            <a:r>
              <a:rPr lang="en-US" sz="6000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Essay Writing</a:t>
            </a:r>
            <a:endParaRPr lang="en-IN" sz="6000" dirty="0">
              <a:solidFill>
                <a:srgbClr val="00206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988E4AD-B1C8-D8B8-F04A-7B5AB1B3A332}"/>
              </a:ext>
            </a:extLst>
          </p:cNvPr>
          <p:cNvSpPr/>
          <p:nvPr/>
        </p:nvSpPr>
        <p:spPr>
          <a:xfrm>
            <a:off x="1438459" y="6037007"/>
            <a:ext cx="6233652" cy="9832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706252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1E964D-BB5C-8179-A8F0-F0A5334D86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1626" y="98323"/>
            <a:ext cx="8426244" cy="1415845"/>
          </a:xfrm>
        </p:spPr>
        <p:txBody>
          <a:bodyPr>
            <a:normAutofit/>
          </a:bodyPr>
          <a:lstStyle/>
          <a:p>
            <a:r>
              <a:rPr lang="en-IN" sz="4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Types of Essays</a:t>
            </a:r>
            <a:endParaRPr lang="en-IN" sz="4800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C5FDF8-4647-9980-4BB7-271AAE4841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421626" y="1691148"/>
            <a:ext cx="8426244" cy="4984955"/>
          </a:xfrm>
        </p:spPr>
        <p:txBody>
          <a:bodyPr>
            <a:normAutofit/>
          </a:bodyPr>
          <a:lstStyle/>
          <a:p>
            <a:pPr marL="342900" marR="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Narrative Essays</a:t>
            </a: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Tell a story or describe an experience.</a:t>
            </a:r>
          </a:p>
          <a:p>
            <a:pPr marL="342900" marR="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Descriptive Essays</a:t>
            </a: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Paint a picture with words to describe a person, place, or thing.</a:t>
            </a:r>
          </a:p>
          <a:p>
            <a:pPr marL="342900" marR="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Expository Essays</a:t>
            </a: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Explain a concept, process, or idea with facts and examples.</a:t>
            </a:r>
          </a:p>
          <a:p>
            <a:pPr marL="342900" marR="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Persuasive Essays</a:t>
            </a: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Argue a point of view with supporting evidence.</a:t>
            </a:r>
          </a:p>
        </p:txBody>
      </p:sp>
    </p:spTree>
    <p:extLst>
      <p:ext uri="{BB962C8B-B14F-4D97-AF65-F5344CB8AC3E}">
        <p14:creationId xmlns:p14="http://schemas.microsoft.com/office/powerpoint/2010/main" val="28900084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5E80DA-A393-31F6-BC6D-0B9149DC00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CDF2EB-0148-5996-411D-BD50DEE66E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1626" y="98323"/>
            <a:ext cx="8426244" cy="1052051"/>
          </a:xfrm>
        </p:spPr>
        <p:txBody>
          <a:bodyPr>
            <a:normAutofit/>
          </a:bodyPr>
          <a:lstStyle/>
          <a:p>
            <a:r>
              <a:rPr lang="en-IN" sz="4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Structure of an Essay</a:t>
            </a:r>
            <a:endParaRPr lang="en-IN" sz="4800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8B16AE-BF1A-0D0A-AACF-34882DF55A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421626" y="993058"/>
            <a:ext cx="8426244" cy="5683045"/>
          </a:xfrm>
        </p:spPr>
        <p:txBody>
          <a:bodyPr>
            <a:noAutofit/>
          </a:bodyPr>
          <a:lstStyle/>
          <a:p>
            <a:pPr marL="342900" marR="0" lvl="0" indent="-342900">
              <a:lnSpc>
                <a:spcPct val="100000"/>
              </a:lnSpc>
              <a:spcAft>
                <a:spcPts val="6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Introduction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742950" marR="0" lvl="1" indent="-285750">
              <a:lnSpc>
                <a:spcPct val="100000"/>
              </a:lnSpc>
              <a:spcAft>
                <a:spcPts val="6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Introduce the topic with a hook to grab the reader’s attention.</a:t>
            </a:r>
          </a:p>
          <a:p>
            <a:pPr marL="742950" marR="0" lvl="1" indent="-285750">
              <a:lnSpc>
                <a:spcPct val="100000"/>
              </a:lnSpc>
              <a:spcAft>
                <a:spcPts val="6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Provide background information and state the thesis (main argument).</a:t>
            </a:r>
          </a:p>
          <a:p>
            <a:pPr marL="342900" marR="0" lvl="0" indent="-342900">
              <a:lnSpc>
                <a:spcPct val="100000"/>
              </a:lnSpc>
              <a:spcAft>
                <a:spcPts val="6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Body Paragraphs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742950" marR="0" lvl="1" indent="-285750">
              <a:lnSpc>
                <a:spcPct val="100000"/>
              </a:lnSpc>
              <a:spcAft>
                <a:spcPts val="6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Each paragraph focuses on one main idea supporting the thesis.</a:t>
            </a:r>
          </a:p>
          <a:p>
            <a:pPr marL="742950" marR="0" lvl="1" indent="-285750">
              <a:lnSpc>
                <a:spcPct val="100000"/>
              </a:lnSpc>
              <a:spcAft>
                <a:spcPts val="6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Include evidence, examples, and explanations.</a:t>
            </a:r>
          </a:p>
          <a:p>
            <a:pPr marL="742950" marR="0" lvl="1" indent="-285750">
              <a:lnSpc>
                <a:spcPct val="100000"/>
              </a:lnSpc>
              <a:spcAft>
                <a:spcPts val="6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Use transitions to ensure logical flow between paragraphs.</a:t>
            </a:r>
          </a:p>
          <a:p>
            <a:pPr marL="342900" marR="0" lvl="0" indent="-342900">
              <a:lnSpc>
                <a:spcPct val="100000"/>
              </a:lnSpc>
              <a:spcAft>
                <a:spcPts val="6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Conclusion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742950" marR="0" lvl="1" indent="-285750">
              <a:lnSpc>
                <a:spcPct val="100000"/>
              </a:lnSpc>
              <a:spcAft>
                <a:spcPts val="6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Summarize the main points.</a:t>
            </a:r>
          </a:p>
          <a:p>
            <a:pPr marL="742950" marR="0" lvl="1" indent="-285750">
              <a:lnSpc>
                <a:spcPct val="100000"/>
              </a:lnSpc>
              <a:spcAft>
                <a:spcPts val="6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Restate the thesis in a new way.</a:t>
            </a:r>
          </a:p>
          <a:p>
            <a:pPr marL="742950" marR="0" lvl="1" indent="-285750">
              <a:lnSpc>
                <a:spcPct val="100000"/>
              </a:lnSpc>
              <a:spcAft>
                <a:spcPts val="6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Provide a final thought or call to action.</a:t>
            </a:r>
            <a:endParaRPr lang="en-IN" sz="22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17626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6F6510-2EEC-B0D0-B9CE-D28AB414FE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8D057-DED5-4EF7-E15D-69C3D39282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1626" y="98323"/>
            <a:ext cx="8426244" cy="1317522"/>
          </a:xfrm>
        </p:spPr>
        <p:txBody>
          <a:bodyPr>
            <a:normAutofit/>
          </a:bodyPr>
          <a:lstStyle/>
          <a:p>
            <a:r>
              <a:rPr lang="en-IN" sz="4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Steps in Essay Writing</a:t>
            </a:r>
            <a:endParaRPr lang="en-IN" sz="4800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5D14C-29FD-3C05-7778-89FB4814BE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421626" y="1307690"/>
            <a:ext cx="8426244" cy="5368413"/>
          </a:xfrm>
        </p:spPr>
        <p:txBody>
          <a:bodyPr>
            <a:noAutofit/>
          </a:bodyPr>
          <a:lstStyle/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Choosing a Topic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Pick a topic that interests you and meets the assignment requirements.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Research and Brainstorming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Gather information, brainstorm ideas, and outline the essay.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Drafting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Write the introduction, body paragraphs, and conclusion.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Revising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Refine ideas, improve organization, and strengthen arguments.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Editing and Proofreading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Check for grammar, spelling, and punctuation errors.</a:t>
            </a:r>
          </a:p>
        </p:txBody>
      </p:sp>
    </p:spTree>
    <p:extLst>
      <p:ext uri="{BB962C8B-B14F-4D97-AF65-F5344CB8AC3E}">
        <p14:creationId xmlns:p14="http://schemas.microsoft.com/office/powerpoint/2010/main" val="9149701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4E2829-842F-2B3F-D7DE-EFF99788E3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F223D6-11D7-571E-C56F-E5E211EB69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1626" y="98323"/>
            <a:ext cx="8426244" cy="1317522"/>
          </a:xfrm>
        </p:spPr>
        <p:txBody>
          <a:bodyPr>
            <a:normAutofit/>
          </a:bodyPr>
          <a:lstStyle/>
          <a:p>
            <a:r>
              <a:rPr lang="en-IN" sz="4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Essay Writing Techniques</a:t>
            </a:r>
            <a:endParaRPr lang="en-IN" sz="4800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981A2F-C4DB-AFEF-4FEA-32415EAE814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421626" y="1307690"/>
            <a:ext cx="8426244" cy="5368413"/>
          </a:xfrm>
        </p:spPr>
        <p:txBody>
          <a:bodyPr>
            <a:noAutofit/>
          </a:bodyPr>
          <a:lstStyle/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5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Hook</a:t>
            </a:r>
            <a:r>
              <a:rPr lang="en-IN" sz="25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Start with an interesting fact, question, or anecdote to capture attention.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5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Thesis Statement</a:t>
            </a:r>
            <a:r>
              <a:rPr lang="en-IN" sz="25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Clearly state the main argument or purpose of the essay.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5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Supporting Evidence</a:t>
            </a:r>
            <a:r>
              <a:rPr lang="en-IN" sz="25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Use facts, quotes, and examples to support your points.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5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Transitions</a:t>
            </a:r>
            <a:r>
              <a:rPr lang="en-IN" sz="25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Ensure a smooth flow of ideas between paragraphs.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5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Conclusion Strategies</a:t>
            </a:r>
            <a:r>
              <a:rPr lang="en-IN" sz="25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End with a summary, reflection, or call to action.</a:t>
            </a:r>
          </a:p>
        </p:txBody>
      </p:sp>
    </p:spTree>
    <p:extLst>
      <p:ext uri="{BB962C8B-B14F-4D97-AF65-F5344CB8AC3E}">
        <p14:creationId xmlns:p14="http://schemas.microsoft.com/office/powerpoint/2010/main" val="5620061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3FE39A-32FE-CAAB-6AD0-CB401E985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7703" y="234905"/>
            <a:ext cx="7600335" cy="1021140"/>
          </a:xfrm>
        </p:spPr>
        <p:txBody>
          <a:bodyPr>
            <a:normAutofit fontScale="90000"/>
          </a:bodyPr>
          <a:lstStyle/>
          <a:p>
            <a:r>
              <a:rPr lang="en-IN" sz="3600" b="1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Teaching Strategies for Story and Essay Writing</a:t>
            </a:r>
            <a:endParaRPr lang="en-IN" sz="3600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339E0F-9BB3-4900-048A-720F43F65CAD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371033" y="1256045"/>
            <a:ext cx="7467005" cy="5400393"/>
          </a:xfrm>
        </p:spPr>
        <p:txBody>
          <a:bodyPr>
            <a:noAutofit/>
          </a:bodyPr>
          <a:lstStyle/>
          <a:p>
            <a:pPr marL="0" marR="0" indent="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IN" sz="2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1. Model Writing: </a:t>
            </a:r>
            <a:r>
              <a:rPr lang="en-IN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Demonstrate the writing process by composing stories and essays in front of the class.</a:t>
            </a:r>
          </a:p>
          <a:p>
            <a:pPr marL="0" marR="0" indent="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IN" sz="2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2. Guided Practice: </a:t>
            </a:r>
            <a:r>
              <a:rPr lang="en-IN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Provide scaffolding and step-by-step support as students write.</a:t>
            </a:r>
          </a:p>
          <a:p>
            <a:pPr marL="0" marR="0" indent="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IN" sz="2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3. Peer Review: </a:t>
            </a:r>
            <a:r>
              <a:rPr lang="en-IN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Encourage students to exchange drafts and give constructive feedback.</a:t>
            </a:r>
          </a:p>
          <a:p>
            <a:pPr marL="0" marR="0" indent="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IN" sz="2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4. Use of Graphic Organizers: </a:t>
            </a:r>
            <a:r>
              <a:rPr lang="en-IN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Tools like story maps and essay outlines help organize ideas.</a:t>
            </a:r>
          </a:p>
          <a:p>
            <a:pPr marL="0" marR="0" indent="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IN" sz="2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5. Writing Prompts: </a:t>
            </a:r>
            <a:r>
              <a:rPr lang="en-IN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Provide interesting and diverse prompts to spark creativity.</a:t>
            </a:r>
          </a:p>
          <a:p>
            <a:pPr marL="0" marR="0" indent="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IN" sz="2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6. Regular Practice: </a:t>
            </a:r>
            <a:r>
              <a:rPr lang="en-IN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Assign frequent writing tasks to build skills and confidence.</a:t>
            </a:r>
          </a:p>
          <a:p>
            <a:pPr marL="0" marR="0" indent="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IN" sz="2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7. Incorporating Technology: </a:t>
            </a:r>
            <a:r>
              <a:rPr lang="en-IN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Use apps and online tools for drafting, editing, and publishing writing.</a:t>
            </a:r>
          </a:p>
        </p:txBody>
      </p:sp>
    </p:spTree>
    <p:extLst>
      <p:ext uri="{BB962C8B-B14F-4D97-AF65-F5344CB8AC3E}">
        <p14:creationId xmlns:p14="http://schemas.microsoft.com/office/powerpoint/2010/main" val="9624062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658F2C2-F772-4760-BD66-8D342E230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7703" y="234904"/>
            <a:ext cx="7600335" cy="870415"/>
          </a:xfrm>
        </p:spPr>
        <p:txBody>
          <a:bodyPr>
            <a:normAutofit/>
          </a:bodyPr>
          <a:lstStyle/>
          <a:p>
            <a:r>
              <a:rPr lang="en-IN" sz="4200" b="1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Conclusion</a:t>
            </a:r>
            <a:endParaRPr lang="en-IN" sz="4200" dirty="0">
              <a:solidFill>
                <a:srgbClr val="C00000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687929B-C932-0FEB-3343-66911D78A30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237703" y="1276141"/>
            <a:ext cx="7600335" cy="5380297"/>
          </a:xfrm>
        </p:spPr>
        <p:txBody>
          <a:bodyPr>
            <a:normAutofit/>
          </a:bodyPr>
          <a:lstStyle/>
          <a:p>
            <a:pPr algn="just">
              <a:spcBef>
                <a:spcPts val="1800"/>
              </a:spcBef>
              <a:spcAft>
                <a:spcPts val="1200"/>
              </a:spcAf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Story and essay writing are vital components of effective communication and academic success. </a:t>
            </a:r>
          </a:p>
          <a:p>
            <a:pPr algn="just">
              <a:spcBef>
                <a:spcPts val="1800"/>
              </a:spcBef>
              <a:spcAft>
                <a:spcPts val="1200"/>
              </a:spcAf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By understanding the elements, techniques, and structures of these writing forms, students can express themselves creatively and analytically. </a:t>
            </a:r>
          </a:p>
          <a:p>
            <a:pPr algn="just">
              <a:spcBef>
                <a:spcPts val="1800"/>
              </a:spcBef>
              <a:spcAft>
                <a:spcPts val="1200"/>
              </a:spcAf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Teachers play a crucial role in nurturing these skills through engaging activities, guided practice, and constructive feedback. </a:t>
            </a:r>
          </a:p>
          <a:p>
            <a:pPr algn="just">
              <a:spcBef>
                <a:spcPts val="1800"/>
              </a:spcBef>
              <a:spcAft>
                <a:spcPts val="1200"/>
              </a:spcAf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Developing strong writing skills empowers students to become confident communicators and lifelong learners.</a:t>
            </a:r>
          </a:p>
          <a:p>
            <a:pPr algn="just">
              <a:spcBef>
                <a:spcPts val="1800"/>
              </a:spcBef>
              <a:spcAft>
                <a:spcPts val="1200"/>
              </a:spcAft>
            </a:pP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33025807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F2208-BBEB-0053-6089-DBDCAA14C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24050" y="4719484"/>
            <a:ext cx="4454015" cy="1317062"/>
          </a:xfrm>
        </p:spPr>
        <p:txBody>
          <a:bodyPr>
            <a:normAutofit/>
          </a:bodyPr>
          <a:lstStyle/>
          <a:p>
            <a:r>
              <a:rPr lang="en-US" sz="6000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Thank You</a:t>
            </a:r>
            <a:endParaRPr lang="en-IN" sz="6000" dirty="0">
              <a:solidFill>
                <a:srgbClr val="00206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2574530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Theme3</Template>
  <TotalTime>144</TotalTime>
  <Words>1001</Words>
  <Application>Microsoft Office PowerPoint</Application>
  <PresentationFormat>Widescreen</PresentationFormat>
  <Paragraphs>101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7" baseType="lpstr">
      <vt:lpstr>Adobe Arabic</vt:lpstr>
      <vt:lpstr>Aharoni</vt:lpstr>
      <vt:lpstr>Arial</vt:lpstr>
      <vt:lpstr>Calibri</vt:lpstr>
      <vt:lpstr>Calibri Light</vt:lpstr>
      <vt:lpstr>Courier New</vt:lpstr>
      <vt:lpstr>Symbol</vt:lpstr>
      <vt:lpstr>Times New Roman</vt:lpstr>
      <vt:lpstr>Office Theme</vt:lpstr>
      <vt:lpstr>Writing Skills:  Story and Essay Writing</vt:lpstr>
      <vt:lpstr>Introduction</vt:lpstr>
      <vt:lpstr>Importance of Writing Skills</vt:lpstr>
      <vt:lpstr>Importance of Writing Skills</vt:lpstr>
      <vt:lpstr>STORY WRITING</vt:lpstr>
      <vt:lpstr>Elements of a Story</vt:lpstr>
      <vt:lpstr>Steps in Story Writing</vt:lpstr>
      <vt:lpstr>Steps in Story Writing</vt:lpstr>
      <vt:lpstr>Story Writing Techniques</vt:lpstr>
      <vt:lpstr>Types of Story Writing</vt:lpstr>
      <vt:lpstr>Essay Writing</vt:lpstr>
      <vt:lpstr>Types of Essays</vt:lpstr>
      <vt:lpstr>Structure of an Essay</vt:lpstr>
      <vt:lpstr>Steps in Essay Writing</vt:lpstr>
      <vt:lpstr>Essay Writing Techniques</vt:lpstr>
      <vt:lpstr>Teaching Strategies for Story and Essay Writing</vt:lpstr>
      <vt:lpstr>Conclusion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vijay jangra</dc:creator>
  <cp:lastModifiedBy>Language Lab</cp:lastModifiedBy>
  <cp:revision>2</cp:revision>
  <dcterms:created xsi:type="dcterms:W3CDTF">2024-12-14T09:36:29Z</dcterms:created>
  <dcterms:modified xsi:type="dcterms:W3CDTF">2024-12-30T01:13:34Z</dcterms:modified>
</cp:coreProperties>
</file>