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0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49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23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20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7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965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20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751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067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827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864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F0089-7A7F-4B33-B542-02FF08AA2633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6F099DE-685B-4D73-AA43-48C054EE1028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009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A2E6B-2DC6-865A-40B0-5FC379963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247" y="406050"/>
            <a:ext cx="9447930" cy="128509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5 DAYS</a:t>
            </a:r>
            <a:br>
              <a:rPr lang="en-US" sz="3600" b="1" dirty="0">
                <a:solidFill>
                  <a:srgbClr val="0070C0"/>
                </a:solidFill>
              </a:rPr>
            </a:br>
            <a:r>
              <a:rPr lang="en-US" sz="3600" b="1" dirty="0">
                <a:solidFill>
                  <a:srgbClr val="0070C0"/>
                </a:solidFill>
              </a:rPr>
              <a:t>CAPACITY BUILDING PROGRAMME</a:t>
            </a:r>
            <a:endParaRPr lang="en-IN" sz="3600" b="1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03F3F-65CE-BD7B-1BC1-EDF9B26BD8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489" y="4397475"/>
            <a:ext cx="11995355" cy="1371599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Master trainers</a:t>
            </a:r>
          </a:p>
          <a:p>
            <a:pPr algn="ctr"/>
            <a:r>
              <a:rPr lang="en-US" sz="2200" b="1" dirty="0">
                <a:solidFill>
                  <a:srgbClr val="7030A0"/>
                </a:solidFill>
              </a:rPr>
              <a:t>Vijay jangra  ||  Mahender </a:t>
            </a:r>
            <a:r>
              <a:rPr lang="en-US" sz="2200" b="1" dirty="0" err="1">
                <a:solidFill>
                  <a:srgbClr val="7030A0"/>
                </a:solidFill>
              </a:rPr>
              <a:t>singh</a:t>
            </a:r>
            <a:r>
              <a:rPr lang="en-US" sz="2200" b="1" dirty="0">
                <a:solidFill>
                  <a:srgbClr val="7030A0"/>
                </a:solidFill>
              </a:rPr>
              <a:t>  ||  Praveen </a:t>
            </a:r>
            <a:r>
              <a:rPr lang="en-US" sz="2200" b="1" dirty="0" err="1">
                <a:solidFill>
                  <a:srgbClr val="7030A0"/>
                </a:solidFill>
              </a:rPr>
              <a:t>kumar</a:t>
            </a:r>
            <a:endParaRPr lang="en-IN" sz="2200" b="1" dirty="0">
              <a:solidFill>
                <a:srgbClr val="7030A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428BC6B-7FE9-674D-1206-50C482ECDDE2}"/>
              </a:ext>
            </a:extLst>
          </p:cNvPr>
          <p:cNvSpPr txBox="1">
            <a:spLocks/>
          </p:cNvSpPr>
          <p:nvPr/>
        </p:nvSpPr>
        <p:spPr>
          <a:xfrm>
            <a:off x="1377384" y="2340076"/>
            <a:ext cx="9447930" cy="11872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4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t.g.t. </a:t>
            </a:r>
            <a:r>
              <a:rPr lang="en-US" sz="42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endParaRPr lang="en-US" sz="4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District Bhiwani</a:t>
            </a:r>
            <a:endParaRPr lang="en-IN" sz="3200" b="1" cap="none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66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02F1B-6608-BD02-6D65-3CC453451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0108" y="1300785"/>
            <a:ext cx="8689976" cy="212821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The Power of Language in the NEP-2020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8AB6A8-F90B-5DFD-D912-69760F2C2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1070" y="5121770"/>
            <a:ext cx="5067007" cy="87089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Prepared by: </a:t>
            </a:r>
            <a:r>
              <a:rPr lang="en-US" dirty="0" err="1"/>
              <a:t>mr.</a:t>
            </a:r>
            <a:r>
              <a:rPr lang="en-US" dirty="0"/>
              <a:t> </a:t>
            </a:r>
            <a:r>
              <a:rPr lang="en-US" dirty="0" err="1"/>
              <a:t>vijay</a:t>
            </a:r>
            <a:r>
              <a:rPr lang="en-US" dirty="0"/>
              <a:t> </a:t>
            </a:r>
            <a:r>
              <a:rPr lang="en-US" dirty="0" err="1"/>
              <a:t>jangra</a:t>
            </a:r>
            <a:endParaRPr lang="en-US" dirty="0"/>
          </a:p>
          <a:p>
            <a:r>
              <a:rPr lang="en-US" dirty="0"/>
              <a:t>Presented by: </a:t>
            </a:r>
            <a:r>
              <a:rPr lang="en-US" dirty="0" err="1"/>
              <a:t>mr.</a:t>
            </a:r>
            <a:r>
              <a:rPr lang="en-US" dirty="0"/>
              <a:t> Praveen </a:t>
            </a:r>
            <a:r>
              <a:rPr lang="en-US"/>
              <a:t>grewal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929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66313-9132-FDC1-694C-08276FE59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introduction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2B5FE-A780-A19B-82D8-9A6AE047FA1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28800"/>
            <a:ext cx="10363826" cy="39623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/>
              <a:t>The National Education Policy (NEP) 2020 emphasizes the transformative role of language in education and personal development. Recognizing India's rich linguistic diversity, NEP-2020 aims to harness the power of language to create a more inclusive, equitable, and holistic educational system.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617355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C07F-A225-57EF-7DDF-7DE32C02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8D09F-9421-8BD9-E884-4816AA97C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1238865"/>
            <a:ext cx="10061796" cy="331347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rgbClr val="C00000"/>
                </a:solidFill>
              </a:rPr>
              <a:t>Key Aspects </a:t>
            </a:r>
            <a:br>
              <a:rPr lang="en-US" sz="5000" b="1" dirty="0">
                <a:solidFill>
                  <a:srgbClr val="C00000"/>
                </a:solidFill>
              </a:rPr>
            </a:br>
            <a:r>
              <a:rPr lang="en-US" sz="5000" b="1" dirty="0">
                <a:solidFill>
                  <a:srgbClr val="C00000"/>
                </a:solidFill>
              </a:rPr>
              <a:t>of Language in</a:t>
            </a:r>
            <a:br>
              <a:rPr lang="en-US" sz="5000" b="1" dirty="0">
                <a:solidFill>
                  <a:srgbClr val="C00000"/>
                </a:solidFill>
              </a:rPr>
            </a:br>
            <a:r>
              <a:rPr lang="en-US" sz="5000" b="1" dirty="0">
                <a:solidFill>
                  <a:srgbClr val="C00000"/>
                </a:solidFill>
              </a:rPr>
              <a:t>NEP-2020:</a:t>
            </a:r>
            <a:endParaRPr lang="en-IN" sz="5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13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08C3E-8534-7559-CEE2-3FA05A9C9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FE621-A7A8-F57B-B7A8-2E191B3C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Mother Tongue as a Medium of Instruction: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5424C-892E-215B-A12D-D0D046BD86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4"/>
            <a:ext cx="10363826" cy="29890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NEP-2020 strongly advocates for teaching in the mother tongue or regional language, particularly up to Grade 5 (and preferably till Grade 8). This approach aims to: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Enhance comprehension and cognitive development.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Promote a stronger connection to cultural roots and local identity.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Improve learning outcomes by enabling students to grasp complex concepts more easily in their native language.</a:t>
            </a:r>
          </a:p>
        </p:txBody>
      </p:sp>
    </p:spTree>
    <p:extLst>
      <p:ext uri="{BB962C8B-B14F-4D97-AF65-F5344CB8AC3E}">
        <p14:creationId xmlns:p14="http://schemas.microsoft.com/office/powerpoint/2010/main" val="301808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05D27-8DF5-2B73-A702-3590450ED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9ED7B-2B2F-5660-1C38-96C805B11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Multilingualism: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49710-D3EE-C726-6073-0365ED089D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The policy promotes the </a:t>
            </a:r>
            <a:r>
              <a:rPr lang="en-US" sz="2800" i="1" dirty="0"/>
              <a:t>Three-Language Formula</a:t>
            </a:r>
            <a:r>
              <a:rPr lang="en-US" sz="2800" dirty="0"/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Students will learn three languages, two of which should be native to India. This strategy fosters linguistic skills and prepares students for a globalized world while preserving regional languages.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Encourages the inclusion of classical languages and Sanskrit to foster an appreciation for India's literary heritage.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Multilingual learning boosts cognitive flexibility, creativity, and adaptability.</a:t>
            </a:r>
          </a:p>
        </p:txBody>
      </p:sp>
    </p:spTree>
    <p:extLst>
      <p:ext uri="{BB962C8B-B14F-4D97-AF65-F5344CB8AC3E}">
        <p14:creationId xmlns:p14="http://schemas.microsoft.com/office/powerpoint/2010/main" val="1356728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40BCF-5F4A-FF1B-9B94-D39FCAF62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219CA-DF37-C931-7A02-A60B9A4C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Language and Cognitive Development: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A9A55-B9B5-19BF-405F-B3AEFA78A6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900" dirty="0"/>
              <a:t>Research highlights that multilingual education enhances cognitive flexibility, creativity, and problem-solving skills. NEP-2020's focus on language development aligns with these findings, aiming to nurture well-rounded thinkers.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900" dirty="0"/>
              <a:t>Studies indicate that children educated in their mother tongue develop stronger literacy skills.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900" dirty="0"/>
              <a:t>Multilingualism has been linked to improved memory and executive functioning.</a:t>
            </a:r>
          </a:p>
        </p:txBody>
      </p:sp>
    </p:spTree>
    <p:extLst>
      <p:ext uri="{BB962C8B-B14F-4D97-AF65-F5344CB8AC3E}">
        <p14:creationId xmlns:p14="http://schemas.microsoft.com/office/powerpoint/2010/main" val="330029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BA51D-04E9-9C06-89C6-D7B88FBC5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4103-93A3-9EB2-6458-0E66E6381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Promoting Indian Languages: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FA506-4E48-8893-8DEE-B3113C0AAD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NEP-2020 seeks to strengthen and revitalize endangered languages through structured programs and linguistic research. This initiative preserves cultural heritage and ensures linguistic diversity remains a cornerstone of education.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Language preservation initiatives will include documenting and digitizing lesser-known languages.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Encourages cultural programs and literary competitions to promote Indian languages.</a:t>
            </a:r>
          </a:p>
        </p:txBody>
      </p:sp>
    </p:spTree>
    <p:extLst>
      <p:ext uri="{BB962C8B-B14F-4D97-AF65-F5344CB8AC3E}">
        <p14:creationId xmlns:p14="http://schemas.microsoft.com/office/powerpoint/2010/main" val="155131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C4489-94AB-2725-9C57-697B0B301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303C-0E6E-799A-C8F1-3111BA71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English as a Global Link Language: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717C9-D0A3-9D2B-93FF-43BEF9740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000" dirty="0"/>
              <a:t>While emphasizing Indian languages, NEP-2020 also recognizes the importance of English proficiency. Balanced multilingual education ensures students are well-prepared for global communication and opportunities.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000" dirty="0"/>
              <a:t>Enhances employability and global mobility for students.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000" dirty="0"/>
              <a:t>Promotes bilingual education models in schools.</a:t>
            </a:r>
          </a:p>
        </p:txBody>
      </p:sp>
    </p:spTree>
    <p:extLst>
      <p:ext uri="{BB962C8B-B14F-4D97-AF65-F5344CB8AC3E}">
        <p14:creationId xmlns:p14="http://schemas.microsoft.com/office/powerpoint/2010/main" val="3018157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3EDAB-D247-C5C7-AAA5-D12AA1A15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6021-9A50-380C-762A-54F3D3DB6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Technology and Language Learning: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415BF-E8C5-539C-0DC9-358D6C1705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Digital platforms will support language instruction, offering resources in multiple languages. This approach bridges gaps in educational accessibility and fosters equitable learning opportunities.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Development of multilingual e-content to enhance learning experiences.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Language learning apps and interactive platforms will make language acquisition engaging and personalized.</a:t>
            </a:r>
          </a:p>
        </p:txBody>
      </p:sp>
    </p:spTree>
    <p:extLst>
      <p:ext uri="{BB962C8B-B14F-4D97-AF65-F5344CB8AC3E}">
        <p14:creationId xmlns:p14="http://schemas.microsoft.com/office/powerpoint/2010/main" val="1700261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E63C4-6BD7-5FE9-51E8-4679F0907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D235D-96FE-DEF3-426C-600E35991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Incorporation of Sign Language: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008F7-4359-0FA9-085E-BFD99AC763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NEP-2020 acknowledges the importance of inclusivity by promoting Indian Sign Language (ISL) as a standard language for the hearing impaired.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ISL will be standardized across the country to ensure uniformity and accessibility.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Teacher training programs will include ISL to support differently-abled students.</a:t>
            </a:r>
          </a:p>
        </p:txBody>
      </p:sp>
    </p:spTree>
    <p:extLst>
      <p:ext uri="{BB962C8B-B14F-4D97-AF65-F5344CB8AC3E}">
        <p14:creationId xmlns:p14="http://schemas.microsoft.com/office/powerpoint/2010/main" val="4192092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2355C-C5DF-B187-3BFE-24A3CB47A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6405D-20E9-5D8C-5FAB-2F96E0F62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Language in Higher Education: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5AD40-A87F-DF37-56C3-4B2EC690582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000" dirty="0"/>
              <a:t>The policy emphasizes offering higher education courses in regional languages to promote access and equity.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000" dirty="0"/>
              <a:t>Translating technical and scientific textbooks into Indian languages will increase participation in STEM fields.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000" dirty="0"/>
              <a:t>Encourages research and publication in Indian languages to enrich the academic ecosystem.</a:t>
            </a:r>
          </a:p>
        </p:txBody>
      </p:sp>
    </p:spTree>
    <p:extLst>
      <p:ext uri="{BB962C8B-B14F-4D97-AF65-F5344CB8AC3E}">
        <p14:creationId xmlns:p14="http://schemas.microsoft.com/office/powerpoint/2010/main" val="162293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A7E84-A07F-A9CD-AE07-2F10F584E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88261-EE2F-1C30-2E3B-ACBE53507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519383"/>
            <a:ext cx="10061796" cy="719481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Language for Emotional and Social Development: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0A8D5-931F-C487-98DC-48EB026CCA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Language shapes a student's emotional intelligence and social skills. Learning in one’s mother tongue fosters confidence, emotional connection, and a sense of identity.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Language-based activities promote collaboration and empathy among students.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Regional literature can help students connect with their cultural roots and value systems.</a:t>
            </a:r>
          </a:p>
        </p:txBody>
      </p:sp>
    </p:spTree>
    <p:extLst>
      <p:ext uri="{BB962C8B-B14F-4D97-AF65-F5344CB8AC3E}">
        <p14:creationId xmlns:p14="http://schemas.microsoft.com/office/powerpoint/2010/main" val="9378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B97AA-9019-7528-7A9D-7E13497E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B464-F532-CEC2-A4C5-F00AEBEB6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Teacher Training and Development: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65AF4-79ED-9D60-C21C-9446336972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000" dirty="0"/>
              <a:t>NEP-2020 stresses the importance of training teachers to effectively teach in multiple languages.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000" dirty="0"/>
              <a:t>Specialized training programs will enhance teachers' linguistic competencies.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000" dirty="0"/>
              <a:t>Teachers will be equipped with multilingual teaching strategies to address diverse classrooms.</a:t>
            </a:r>
          </a:p>
        </p:txBody>
      </p:sp>
    </p:spTree>
    <p:extLst>
      <p:ext uri="{BB962C8B-B14F-4D97-AF65-F5344CB8AC3E}">
        <p14:creationId xmlns:p14="http://schemas.microsoft.com/office/powerpoint/2010/main" val="359183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D50EC-D78E-045F-3B86-CBA90B9CD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19360-F41B-29A5-879C-5B2949121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059" y="804519"/>
            <a:ext cx="10061796" cy="719481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Conclusion: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1E104-1A37-A661-732D-65A4B88B9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82993"/>
            <a:ext cx="10363826" cy="4552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Language is more than a medium of communication; it is a powerful tool for cognitive growth, cultural preservation, and social integration. NEP-2020 leverages the power of language to build a vibrant, inclusive, and globally competent education system. By promoting multilingualism, revitalizing regional languages, and incorporating technology, the policy lays the foundation for a future where every child can thrive in a multicultural, interconnected world.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09696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32625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34</TotalTime>
  <Words>743</Words>
  <Application>Microsoft Office PowerPoint</Application>
  <PresentationFormat>Widescreen</PresentationFormat>
  <Paragraphs>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Gill Sans MT</vt:lpstr>
      <vt:lpstr>Times New Roman</vt:lpstr>
      <vt:lpstr>Gallery</vt:lpstr>
      <vt:lpstr>5 DAYS CAPACITY BUILDING PROGRAMME</vt:lpstr>
      <vt:lpstr>The Power of Language in the NEP-2020</vt:lpstr>
      <vt:lpstr>introduction</vt:lpstr>
      <vt:lpstr>Key Aspects  of Language in NEP-2020:</vt:lpstr>
      <vt:lpstr>Mother Tongue as a Medium of Instruction:</vt:lpstr>
      <vt:lpstr>Multilingualism:</vt:lpstr>
      <vt:lpstr>Language and Cognitive Development:</vt:lpstr>
      <vt:lpstr>Promoting Indian Languages:</vt:lpstr>
      <vt:lpstr>English as a Global Link Language:</vt:lpstr>
      <vt:lpstr>Technology and Language Learning:</vt:lpstr>
      <vt:lpstr>Incorporation of Sign Language:</vt:lpstr>
      <vt:lpstr>Language in Higher Education:</vt:lpstr>
      <vt:lpstr>Language for Emotional and Social Development:</vt:lpstr>
      <vt:lpstr>Teacher Training and Development:</vt:lpstr>
      <vt:lpstr>Conclusion: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2024-12-01T16:44:32Z</dcterms:created>
  <dcterms:modified xsi:type="dcterms:W3CDTF">2024-12-26T17:00:01Z</dcterms:modified>
</cp:coreProperties>
</file>