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2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D1081-E53C-45E7-B853-85A40730952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AA2129D-83D9-4A16-BA1E-D638D93FE1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7334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D1081-E53C-45E7-B853-85A40730952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2129D-83D9-4A16-BA1E-D638D93FE1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8997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D63D1081-E53C-45E7-B853-85A40730952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IN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AA2129D-83D9-4A16-BA1E-D638D93FE1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0613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D1081-E53C-45E7-B853-85A40730952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2129D-83D9-4A16-BA1E-D638D93FE1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7977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D1081-E53C-45E7-B853-85A40730952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2129D-83D9-4A16-BA1E-D638D93FE1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7013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D1081-E53C-45E7-B853-85A40730952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2129D-83D9-4A16-BA1E-D638D93FE1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2304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D1081-E53C-45E7-B853-85A40730952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2129D-83D9-4A16-BA1E-D638D93FE1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6946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D1081-E53C-45E7-B853-85A40730952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2129D-83D9-4A16-BA1E-D638D93FE1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3570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D1081-E53C-45E7-B853-85A407309526}" type="datetimeFigureOut">
              <a:rPr lang="en-IN" smtClean="0"/>
              <a:t>30-12-2024</a:t>
            </a:fld>
            <a:endParaRPr lang="en-IN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2129D-83D9-4A16-BA1E-D638D93FE1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7612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D1081-E53C-45E7-B853-85A40730952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2129D-83D9-4A16-BA1E-D638D93FE1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4136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D1081-E53C-45E7-B853-85A40730952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2129D-83D9-4A16-BA1E-D638D93FE1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7316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D63D1081-E53C-45E7-B853-85A407309526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AA2129D-83D9-4A16-BA1E-D638D93FE1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814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D6499-C7C0-EA90-91ED-BA6C899663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IN" sz="5600" b="1" kern="100" dirty="0">
                <a:solidFill>
                  <a:srgbClr val="AB24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Teaching of Grammar</a:t>
            </a:r>
            <a:br>
              <a:rPr lang="en-IN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Methods, Approaches, and Strategies</a:t>
            </a:r>
            <a:endParaRPr lang="en-IN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EA62C8-3D68-F6B1-E2A9-0119FA3CD5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073" y="5303522"/>
            <a:ext cx="7891272" cy="1069848"/>
          </a:xfrm>
        </p:spPr>
        <p:txBody>
          <a:bodyPr/>
          <a:lstStyle/>
          <a:p>
            <a:r>
              <a:rPr lang="en-US" dirty="0"/>
              <a:t>Prepared By: Vijay </a:t>
            </a:r>
            <a:r>
              <a:rPr lang="en-US" dirty="0" err="1"/>
              <a:t>Jangra</a:t>
            </a:r>
            <a:endParaRPr lang="en-US" dirty="0"/>
          </a:p>
          <a:p>
            <a:r>
              <a:rPr lang="en-US" dirty="0"/>
              <a:t>Presented By</a:t>
            </a:r>
            <a:r>
              <a:rPr lang="en-US"/>
              <a:t>: Mahender Singh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1272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97FAE-0F65-3C7F-CADB-38DD345F3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E7D56-E865-1F1C-2429-9767BD32A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Grammar, often referred to as the backbone of any language, encompasses the set of rules governing the structure and use of words, phrases, clauses, and sentences. </a:t>
            </a:r>
          </a:p>
          <a:p>
            <a:pPr algn="just"/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Teaching grammar effectively is a cornerstone of language education, whether it’s a first language (L1) or a second language (L2). </a:t>
            </a:r>
          </a:p>
          <a:p>
            <a:pPr algn="just"/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It equips learners with the necessary tools to communicate clearly and correctly. </a:t>
            </a:r>
          </a:p>
          <a:p>
            <a:pPr algn="just"/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However, the methodology of teaching grammar has evolved significantly, with various approaches and techniques being employed to suit different learning contexts.</a:t>
            </a:r>
          </a:p>
          <a:p>
            <a:pPr algn="just"/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092453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C3583-26D4-C045-EF25-580401021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06396-FF73-C0A3-ED9D-C11E45D91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Importance of Teaching Grammar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89AEE-8FE1-ECC7-B097-C2FB3852C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897626"/>
            <a:ext cx="10058400" cy="4274574"/>
          </a:xfrm>
        </p:spPr>
        <p:txBody>
          <a:bodyPr>
            <a:noAutofit/>
          </a:bodyPr>
          <a:lstStyle/>
          <a:p>
            <a:pPr marL="228600" marR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Foundation for Language Proficiency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Grammar provides a structural framework for communication.</a:t>
            </a:r>
          </a:p>
          <a:p>
            <a:pPr marL="228600" marR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Accuracy and Clarity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Helps avoid misunderstandings and errors.</a:t>
            </a:r>
          </a:p>
          <a:p>
            <a:pPr marL="228600" marR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Writing and Reading Skills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Enhances reading comprehension and writing competence.</a:t>
            </a:r>
          </a:p>
          <a:p>
            <a:pPr marL="228600" marR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Critical Thinking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Encourages analytical thinking about language structures.</a:t>
            </a:r>
          </a:p>
          <a:p>
            <a:pPr marL="228600" marR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Cultural Understanding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Understanding grammar aids in interpreting cultural nuances embedded in language.</a:t>
            </a:r>
          </a:p>
        </p:txBody>
      </p:sp>
    </p:spTree>
    <p:extLst>
      <p:ext uri="{BB962C8B-B14F-4D97-AF65-F5344CB8AC3E}">
        <p14:creationId xmlns:p14="http://schemas.microsoft.com/office/powerpoint/2010/main" val="1478076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B4C53-B81E-7392-BE8E-6736CD176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140542"/>
            <a:ext cx="10058400" cy="1926829"/>
          </a:xfrm>
        </p:spPr>
        <p:txBody>
          <a:bodyPr>
            <a:normAutofit/>
          </a:bodyPr>
          <a:lstStyle/>
          <a:p>
            <a:pPr algn="ctr"/>
            <a:r>
              <a:rPr lang="en-IN" sz="6500" dirty="0"/>
              <a:t>Approaches to Teaching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F5BAC6-164D-4DC3-595A-173E7B8E36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133" y="2484254"/>
            <a:ext cx="8642553" cy="4085571"/>
          </a:xfrm>
        </p:spPr>
      </p:pic>
    </p:spTree>
    <p:extLst>
      <p:ext uri="{BB962C8B-B14F-4D97-AF65-F5344CB8AC3E}">
        <p14:creationId xmlns:p14="http://schemas.microsoft.com/office/powerpoint/2010/main" val="670893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6CD26-B0B9-F39F-6805-FF03AAE64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E458C-0717-0C5A-DF34-8DDDC3B42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77020"/>
          </a:xfrm>
        </p:spPr>
        <p:txBody>
          <a:bodyPr/>
          <a:lstStyle/>
          <a:p>
            <a:r>
              <a:rPr lang="en-IN" dirty="0"/>
              <a:t>Deductive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BA2B0-C567-B133-A540-2986B9CD7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543665"/>
            <a:ext cx="10058400" cy="4274574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Definition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Rules are explained first, followed by examples and practice exercises.</a:t>
            </a:r>
          </a:p>
          <a:p>
            <a:pPr marL="228600" marR="0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Advantages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Quick and straightforward.</a:t>
            </a: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Effective for learners who prefer structured learning.</a:t>
            </a:r>
          </a:p>
          <a:p>
            <a:pPr marL="228600" marR="0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Disadvantages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Can be boring or demotivating.</a:t>
            </a: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May not promote deep understanding.</a:t>
            </a:r>
          </a:p>
          <a:p>
            <a:pPr>
              <a:spcBef>
                <a:spcPts val="600"/>
              </a:spcBef>
            </a:pPr>
            <a:r>
              <a:rPr lang="en-IN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Teaching the rule of subject-verb agreement before giving practice sentences.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468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CF810-5B21-F111-0A5C-78B27598B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947CA-5BC2-4B46-8A62-F31847006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77020"/>
          </a:xfrm>
        </p:spPr>
        <p:txBody>
          <a:bodyPr/>
          <a:lstStyle/>
          <a:p>
            <a:r>
              <a:rPr lang="en-IN" dirty="0"/>
              <a:t>Inductive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65779-7D5E-D7E4-1D7F-CFC447E6CA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494505"/>
            <a:ext cx="10058400" cy="4274574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Definition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Learners discover grammatical rules through exposure to examples and pattern recognition.</a:t>
            </a:r>
          </a:p>
          <a:p>
            <a:pPr marL="2286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Advantages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Encourages active learning and critical thinking.</a:t>
            </a: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Promotes retention and deeper understanding.</a:t>
            </a:r>
          </a:p>
          <a:p>
            <a:pPr marL="2286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Disadvantages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Time-consuming.</a:t>
            </a: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Can be confusing for some learners.</a:t>
            </a:r>
          </a:p>
          <a:p>
            <a:pPr marL="2286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Providing sentences like "She runs fast" and "They run fast" and guiding students to infer the rule of subject-verb agreement.</a:t>
            </a:r>
          </a:p>
        </p:txBody>
      </p:sp>
    </p:spTree>
    <p:extLst>
      <p:ext uri="{BB962C8B-B14F-4D97-AF65-F5344CB8AC3E}">
        <p14:creationId xmlns:p14="http://schemas.microsoft.com/office/powerpoint/2010/main" val="3754863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5C38E-52E3-D71B-04FE-934AC8F7B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7EED4-FC3E-8150-A6E4-7F1C702C2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77020"/>
          </a:xfrm>
        </p:spPr>
        <p:txBody>
          <a:bodyPr>
            <a:normAutofit fontScale="90000"/>
          </a:bodyPr>
          <a:lstStyle/>
          <a:p>
            <a:r>
              <a:rPr lang="en-IN" dirty="0"/>
              <a:t>Implicit vs. Explicit Grammar Teaching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A9E47-48E9-604A-732D-A3EFB0AF4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907457"/>
            <a:ext cx="10058400" cy="3861621"/>
          </a:xfrm>
        </p:spPr>
        <p:txBody>
          <a:bodyPr>
            <a:noAutofit/>
          </a:bodyPr>
          <a:lstStyle/>
          <a:p>
            <a:pPr marL="228600" marR="0">
              <a:lnSpc>
                <a:spcPct val="15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Implicit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Focuses on acquiring grammar naturally through meaningful interaction and exposure.</a:t>
            </a:r>
          </a:p>
          <a:p>
            <a:pPr marL="685800" marR="0">
              <a:lnSpc>
                <a:spcPct val="15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Learning tenses through reading stories or dialogues.</a:t>
            </a:r>
          </a:p>
          <a:p>
            <a:pPr marL="228600" marR="0">
              <a:lnSpc>
                <a:spcPct val="15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Explicit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Direct instruction of rules and concepts.</a:t>
            </a:r>
          </a:p>
          <a:p>
            <a:pPr marL="685800" marR="0">
              <a:lnSpc>
                <a:spcPct val="15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Teaching the structure of passive voice explicitly.</a:t>
            </a:r>
          </a:p>
        </p:txBody>
      </p:sp>
    </p:spTree>
    <p:extLst>
      <p:ext uri="{BB962C8B-B14F-4D97-AF65-F5344CB8AC3E}">
        <p14:creationId xmlns:p14="http://schemas.microsoft.com/office/powerpoint/2010/main" val="3184597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7CC7E-2AF1-7389-3584-40ADBF5A5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13455-1E0E-39E4-C5F8-041762192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77020"/>
          </a:xfrm>
        </p:spPr>
        <p:txBody>
          <a:bodyPr>
            <a:normAutofit fontScale="90000"/>
          </a:bodyPr>
          <a:lstStyle/>
          <a:p>
            <a:r>
              <a:rPr lang="en-US" dirty="0"/>
              <a:t>Descriptive vs. Prescriptive Grammar Teaching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7A55C-5D61-45B5-A088-06E1E8946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231923"/>
            <a:ext cx="10058400" cy="3537155"/>
          </a:xfrm>
        </p:spPr>
        <p:txBody>
          <a:bodyPr>
            <a:noAutofit/>
          </a:bodyPr>
          <a:lstStyle/>
          <a:p>
            <a:pPr marL="228600" marR="0">
              <a:lnSpc>
                <a:spcPct val="15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Descriptive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Focuses on how language is actually used.</a:t>
            </a:r>
          </a:p>
          <a:p>
            <a:pPr marL="228600" marR="0">
              <a:lnSpc>
                <a:spcPct val="15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Prescriptive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Focuses on adhering to formal rules of language.</a:t>
            </a:r>
          </a:p>
          <a:p>
            <a:pPr marL="228600" marR="0">
              <a:lnSpc>
                <a:spcPct val="150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Classroom Strategy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Balancing both for contextual relevance.</a:t>
            </a:r>
          </a:p>
        </p:txBody>
      </p:sp>
    </p:spTree>
    <p:extLst>
      <p:ext uri="{BB962C8B-B14F-4D97-AF65-F5344CB8AC3E}">
        <p14:creationId xmlns:p14="http://schemas.microsoft.com/office/powerpoint/2010/main" val="1714339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84CE1-9F2C-D3AA-088D-5DEA80941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5174" y="1143393"/>
            <a:ext cx="4727448" cy="1609344"/>
          </a:xfrm>
        </p:spPr>
        <p:txBody>
          <a:bodyPr/>
          <a:lstStyle/>
          <a:p>
            <a:pPr algn="ctr"/>
            <a:r>
              <a:rPr lang="en-IN" dirty="0"/>
              <a:t>Methods of Teaching</a:t>
            </a:r>
          </a:p>
        </p:txBody>
      </p:sp>
    </p:spTree>
    <p:extLst>
      <p:ext uri="{BB962C8B-B14F-4D97-AF65-F5344CB8AC3E}">
        <p14:creationId xmlns:p14="http://schemas.microsoft.com/office/powerpoint/2010/main" val="1911680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45358-768F-7EDA-9619-F9A40B995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7A10E-2401-EAAE-DAB6-35478706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77020"/>
          </a:xfrm>
        </p:spPr>
        <p:txBody>
          <a:bodyPr>
            <a:normAutofit/>
          </a:bodyPr>
          <a:lstStyle/>
          <a:p>
            <a:r>
              <a:rPr lang="en-US" dirty="0"/>
              <a:t>Grammar-Translation Method (GTM)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E0929-6844-B84C-DE65-D23417C63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799303"/>
            <a:ext cx="10058400" cy="3969775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Description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Focuses on translating sentences between the target language and the native language.</a:t>
            </a:r>
          </a:p>
          <a:p>
            <a:pPr marL="2286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Builds vocabulary and grammatical knowledge.</a:t>
            </a: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Useful for understanding literary texts.</a:t>
            </a:r>
          </a:p>
          <a:p>
            <a:pPr marL="2286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Lacks focus on speaking and listening skills.</a:t>
            </a: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Can be monotonous.</a:t>
            </a:r>
          </a:p>
        </p:txBody>
      </p:sp>
    </p:spTree>
    <p:extLst>
      <p:ext uri="{BB962C8B-B14F-4D97-AF65-F5344CB8AC3E}">
        <p14:creationId xmlns:p14="http://schemas.microsoft.com/office/powerpoint/2010/main" val="1929927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36D50-7360-C064-532C-2AEC7C459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CB22F-F45D-9026-AFC3-189685562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77020"/>
          </a:xfrm>
        </p:spPr>
        <p:txBody>
          <a:bodyPr>
            <a:normAutofit/>
          </a:bodyPr>
          <a:lstStyle/>
          <a:p>
            <a:r>
              <a:rPr lang="en-US" dirty="0"/>
              <a:t>Direct Method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B9B524-A0B6-1F66-9AE8-6964A1BDF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799303"/>
            <a:ext cx="10058400" cy="3969775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Description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Emphasizes speaking and listening without translation; grammar is taught inductively.</a:t>
            </a:r>
          </a:p>
          <a:p>
            <a:pPr marL="342900" marR="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Promotes natural language use.</a:t>
            </a:r>
          </a:p>
          <a:p>
            <a:pPr marL="742950" marR="0" lvl="1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Enhances fluency.</a:t>
            </a:r>
          </a:p>
          <a:p>
            <a:pPr marL="342900" marR="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742950" marR="0" lvl="1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Requires skilled teachers.</a:t>
            </a:r>
          </a:p>
          <a:p>
            <a:pPr marL="742950" marR="0" lvl="1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Limited focus on explicit grammar rules.</a:t>
            </a:r>
          </a:p>
        </p:txBody>
      </p:sp>
    </p:spTree>
    <p:extLst>
      <p:ext uri="{BB962C8B-B14F-4D97-AF65-F5344CB8AC3E}">
        <p14:creationId xmlns:p14="http://schemas.microsoft.com/office/powerpoint/2010/main" val="215531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D5738-60FA-C211-C8B5-F9EA57ACE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D41AE-B4F2-D1E3-5E3F-CDF9245C9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77020"/>
          </a:xfrm>
        </p:spPr>
        <p:txBody>
          <a:bodyPr>
            <a:normAutofit/>
          </a:bodyPr>
          <a:lstStyle/>
          <a:p>
            <a:r>
              <a:rPr lang="en-US" dirty="0"/>
              <a:t>Audio-Lingual Method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63133-6E6C-EB91-C4EC-5FDBD2C25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7" y="1799303"/>
            <a:ext cx="10188087" cy="3969775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Description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Based on habit formation through repetition and drills.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Good for pronunciation and memorization.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Does not encourage creativity.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Overemphasis on rote learning.</a:t>
            </a:r>
          </a:p>
        </p:txBody>
      </p:sp>
    </p:spTree>
    <p:extLst>
      <p:ext uri="{BB962C8B-B14F-4D97-AF65-F5344CB8AC3E}">
        <p14:creationId xmlns:p14="http://schemas.microsoft.com/office/powerpoint/2010/main" val="3885954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75040-ACD0-4083-159B-13D4B1109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D6E45-F86C-43E3-4F15-0BA77499F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77020"/>
          </a:xfrm>
        </p:spPr>
        <p:txBody>
          <a:bodyPr>
            <a:normAutofit fontScale="90000"/>
          </a:bodyPr>
          <a:lstStyle/>
          <a:p>
            <a:r>
              <a:rPr lang="en-US" dirty="0"/>
              <a:t>Communicative Language Teaching (CLT)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706D9-8E6D-B30B-8D40-3688E30B8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7" y="1661653"/>
            <a:ext cx="10188087" cy="3969775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Description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Focuses on communication and real-life language use; grammar is taught in context.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Practical and engaging.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Encourages fluency and comprehension.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May neglect accuracy.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Activities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Role-plays, group discussions, interviews.</a:t>
            </a:r>
          </a:p>
        </p:txBody>
      </p:sp>
    </p:spTree>
    <p:extLst>
      <p:ext uri="{BB962C8B-B14F-4D97-AF65-F5344CB8AC3E}">
        <p14:creationId xmlns:p14="http://schemas.microsoft.com/office/powerpoint/2010/main" val="2678903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CC900-1EEB-DD9C-D4AE-A428A7966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86A4E-57C2-1F6B-1CBA-A88AA33B7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77020"/>
          </a:xfrm>
        </p:spPr>
        <p:txBody>
          <a:bodyPr>
            <a:normAutofit/>
          </a:bodyPr>
          <a:lstStyle/>
          <a:p>
            <a:r>
              <a:rPr lang="en-US" dirty="0"/>
              <a:t>Task-Based Language Teaching (TBLT)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BDAB-494B-F91B-958E-C68DC2999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7" y="1661653"/>
            <a:ext cx="10188087" cy="3969775"/>
          </a:xfrm>
        </p:spPr>
        <p:txBody>
          <a:bodyPr>
            <a:noAutofit/>
          </a:bodyPr>
          <a:lstStyle/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Description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Learners complete meaningful tasks where grammar is used naturally.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Contextual and engaging.</a:t>
            </a:r>
          </a:p>
          <a:p>
            <a:pPr marL="228600" marR="0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Requires careful planning.</a:t>
            </a:r>
          </a:p>
          <a:p>
            <a:r>
              <a:rPr lang="en-IN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Example Tasks</a:t>
            </a: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Planning a trip, writing a letter, conducting a survey.</a:t>
            </a:r>
            <a:endParaRPr lang="en-IN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267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4012B-EA09-5D30-C384-D85047265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FDC4A-A794-B845-CD2B-8A406F499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594" y="484632"/>
            <a:ext cx="10746658" cy="1177020"/>
          </a:xfrm>
        </p:spPr>
        <p:txBody>
          <a:bodyPr>
            <a:normAutofit fontScale="90000"/>
          </a:bodyPr>
          <a:lstStyle/>
          <a:p>
            <a:r>
              <a:rPr lang="en-US" dirty="0"/>
              <a:t>Effective Strategies for Teaching Grammar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7DB9B-E532-E008-37AF-CC751CFA0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103" y="1602661"/>
            <a:ext cx="11080955" cy="3969775"/>
          </a:xfrm>
        </p:spPr>
        <p:txBody>
          <a:bodyPr>
            <a:noAutofit/>
          </a:bodyPr>
          <a:lstStyle/>
          <a:p>
            <a:pPr marL="228600" marR="0">
              <a:lnSpc>
                <a:spcPct val="100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Use Contextual Examples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Embed grammar lessons within stories, articles, or real-world situations.</a:t>
            </a:r>
          </a:p>
          <a:p>
            <a:pPr marL="228600" marR="0">
              <a:lnSpc>
                <a:spcPct val="100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Incorporate Visual Aids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Diagrams, charts, and infographics to illustrate grammar rules.</a:t>
            </a:r>
          </a:p>
          <a:p>
            <a:pPr marL="228600" marR="0">
              <a:lnSpc>
                <a:spcPct val="100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Games and Activities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Grammar games like </a:t>
            </a:r>
            <a:r>
              <a:rPr lang="en-IN" sz="2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“Find the Error”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crossword puzzles, and bingo.</a:t>
            </a:r>
          </a:p>
          <a:p>
            <a:pPr marL="228600" marR="0">
              <a:lnSpc>
                <a:spcPct val="100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Scaffolding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Gradually increase the complexity of grammar tasks.</a:t>
            </a:r>
          </a:p>
          <a:p>
            <a:pPr marL="228600" marR="0">
              <a:lnSpc>
                <a:spcPct val="100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Peer Learning and Collaboration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Group work and peer feedback to reinforce learning.</a:t>
            </a:r>
          </a:p>
          <a:p>
            <a:pPr marL="228600" marR="0">
              <a:lnSpc>
                <a:spcPct val="100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Technology Integration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Use of grammar apps, online quizzes, and interactive platforms like Kahoot! and Quizizz.</a:t>
            </a:r>
          </a:p>
          <a:p>
            <a:pPr marL="228600" marR="0">
              <a:lnSpc>
                <a:spcPct val="100000"/>
              </a:lnSpc>
              <a:spcAft>
                <a:spcPts val="800"/>
              </a:spcAft>
            </a:pPr>
            <a:r>
              <a:rPr lang="en-IN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Error Correction and Feedback</a:t>
            </a:r>
            <a:r>
              <a:rPr lang="en-IN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Balancing immediate correction with encouraging self-correction.</a:t>
            </a:r>
            <a:endParaRPr lang="en-IN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687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D01B4-8835-2363-5995-514090DCE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8C600-B67A-1923-7507-1F45245BD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594" y="484632"/>
            <a:ext cx="10746658" cy="1177020"/>
          </a:xfrm>
        </p:spPr>
        <p:txBody>
          <a:bodyPr>
            <a:normAutofit fontScale="90000"/>
          </a:bodyPr>
          <a:lstStyle/>
          <a:p>
            <a:r>
              <a:rPr lang="en-US" dirty="0"/>
              <a:t>Teaching Grammar to Different Age Groups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0F06B-B7AD-90F5-8CCD-D4F4A5109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103" y="1602661"/>
            <a:ext cx="11080955" cy="3969775"/>
          </a:xfrm>
        </p:spPr>
        <p:txBody>
          <a:bodyPr>
            <a:noAutofit/>
          </a:bodyPr>
          <a:lstStyle/>
          <a:p>
            <a:pPr marL="45720" marR="0" inden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Young Learners (Primary Classes)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Use songs, rhymes, and stories.</a:t>
            </a: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Focus on basic structures like nouns, verbs, and simple tenses.</a:t>
            </a:r>
          </a:p>
          <a:p>
            <a:pPr marL="45720" marR="0" inden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Adolescents (Secondary Classes)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Mix direct instruction with communicative activities.</a:t>
            </a: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Address more complex structures (e.g., conditionals, passive voice).</a:t>
            </a:r>
          </a:p>
          <a:p>
            <a:pPr marL="45720" marR="0" inden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Adults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Connect grammar to professional and everyday needs.</a:t>
            </a:r>
          </a:p>
          <a:p>
            <a:pPr marL="685800" marR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Encourage self-analysis and contextual practice.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5788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C5203-9236-EE97-E370-3CACCF1F6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60F29-700F-C616-EB55-F0BDDD1F4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594" y="484632"/>
            <a:ext cx="10746658" cy="1177020"/>
          </a:xfrm>
        </p:spPr>
        <p:txBody>
          <a:bodyPr>
            <a:normAutofit/>
          </a:bodyPr>
          <a:lstStyle/>
          <a:p>
            <a:r>
              <a:rPr lang="en-US" dirty="0"/>
              <a:t>Challenges in Teaching Grammar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BAC52-D7DA-5472-DD20-7D90BCE724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103" y="1917294"/>
            <a:ext cx="11080955" cy="3969775"/>
          </a:xfrm>
        </p:spPr>
        <p:txBody>
          <a:bodyPr>
            <a:noAutofit/>
          </a:bodyPr>
          <a:lstStyle/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Lack of Motivation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Solution: Use engaging activities and real-life examples.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Overemphasis on Accuracy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Solution: Balance accuracy with fluency.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Complex Rules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Solution: Break down rules into simpler components and use analogies.</a:t>
            </a:r>
          </a:p>
          <a:p>
            <a:pPr marL="22860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Language Interference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Solution: Address common errors caused by L1 interference.</a:t>
            </a:r>
          </a:p>
        </p:txBody>
      </p:sp>
    </p:spTree>
    <p:extLst>
      <p:ext uri="{BB962C8B-B14F-4D97-AF65-F5344CB8AC3E}">
        <p14:creationId xmlns:p14="http://schemas.microsoft.com/office/powerpoint/2010/main" val="2250853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C986B-BBAA-2697-797D-B1F1B9858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36A64-7267-AD51-A4DD-7BAABC025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594" y="484632"/>
            <a:ext cx="10746658" cy="1177020"/>
          </a:xfrm>
        </p:spPr>
        <p:txBody>
          <a:bodyPr>
            <a:normAutofit/>
          </a:bodyPr>
          <a:lstStyle/>
          <a:p>
            <a:r>
              <a:rPr lang="en-US" dirty="0"/>
              <a:t>Conclusion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19237-0A22-DB54-722F-0A1B9AF4D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103" y="1661652"/>
            <a:ext cx="11080955" cy="4434348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Effective grammar teaching blends a variety of methods and approaches to suit learners’ needs and contexts. 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Whether through direct instruction, communicative practice, or task-based activities, the goal remains the same: to enable learners to use language accurately, fluently, and confidently. 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By adopting innovative techniques and addressing common challenges, teachers can make grammar lessons both informative and engaging, ultimately enhancing overall language proficiency.</a:t>
            </a:r>
          </a:p>
        </p:txBody>
      </p:sp>
    </p:spTree>
    <p:extLst>
      <p:ext uri="{BB962C8B-B14F-4D97-AF65-F5344CB8AC3E}">
        <p14:creationId xmlns:p14="http://schemas.microsoft.com/office/powerpoint/2010/main" val="1790739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46BD401-DE0C-D12D-EA2B-8C3774B44BE2}"/>
              </a:ext>
            </a:extLst>
          </p:cNvPr>
          <p:cNvSpPr/>
          <p:nvPr/>
        </p:nvSpPr>
        <p:spPr>
          <a:xfrm>
            <a:off x="2910349" y="2389239"/>
            <a:ext cx="6292646" cy="2084437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Aharoni" panose="02010803020104030203" pitchFamily="2" charset="-79"/>
                <a:cs typeface="Aharoni" panose="02010803020104030203" pitchFamily="2" charset="-79"/>
              </a:rPr>
              <a:t>THANK </a:t>
            </a:r>
          </a:p>
          <a:p>
            <a:pPr algn="ctr"/>
            <a:r>
              <a:rPr lang="en-US" sz="5400" dirty="0">
                <a:latin typeface="Aharoni" panose="02010803020104030203" pitchFamily="2" charset="-79"/>
                <a:cs typeface="Aharoni" panose="02010803020104030203" pitchFamily="2" charset="-79"/>
              </a:rPr>
              <a:t>YOU</a:t>
            </a:r>
            <a:endParaRPr lang="en-IN" sz="5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148975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32</TotalTime>
  <Words>925</Words>
  <Application>Microsoft Office PowerPoint</Application>
  <PresentationFormat>Widescreen</PresentationFormat>
  <Paragraphs>115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Aharoni</vt:lpstr>
      <vt:lpstr>Courier New</vt:lpstr>
      <vt:lpstr>Rockwell</vt:lpstr>
      <vt:lpstr>Rockwell Condensed</vt:lpstr>
      <vt:lpstr>Symbol</vt:lpstr>
      <vt:lpstr>Times New Roman</vt:lpstr>
      <vt:lpstr>Wingdings</vt:lpstr>
      <vt:lpstr>Wood Type</vt:lpstr>
      <vt:lpstr>Teaching of Grammar Methods, Approaches, and Strategies</vt:lpstr>
      <vt:lpstr>Introduction</vt:lpstr>
      <vt:lpstr>Importance of Teaching Grammar</vt:lpstr>
      <vt:lpstr>Approaches to Teaching</vt:lpstr>
      <vt:lpstr>Deductive Approach</vt:lpstr>
      <vt:lpstr>Inductive Approach</vt:lpstr>
      <vt:lpstr>Implicit vs. Explicit Grammar Teaching</vt:lpstr>
      <vt:lpstr>Descriptive vs. Prescriptive Grammar Teaching</vt:lpstr>
      <vt:lpstr>Methods of Teaching</vt:lpstr>
      <vt:lpstr>Grammar-Translation Method (GTM)</vt:lpstr>
      <vt:lpstr>Direct Method</vt:lpstr>
      <vt:lpstr>Audio-Lingual Method</vt:lpstr>
      <vt:lpstr>Communicative Language Teaching (CLT)</vt:lpstr>
      <vt:lpstr>Task-Based Language Teaching (TBLT)</vt:lpstr>
      <vt:lpstr>Effective Strategies for Teaching Grammar</vt:lpstr>
      <vt:lpstr>Teaching Grammar to Different Age Groups</vt:lpstr>
      <vt:lpstr>Challenges in Teaching Grammar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vijay jangra</dc:creator>
  <cp:lastModifiedBy>Language Lab</cp:lastModifiedBy>
  <cp:revision>2</cp:revision>
  <dcterms:created xsi:type="dcterms:W3CDTF">2024-12-10T17:11:50Z</dcterms:created>
  <dcterms:modified xsi:type="dcterms:W3CDTF">2024-12-30T01:03:06Z</dcterms:modified>
</cp:coreProperties>
</file>