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9" r:id="rId4"/>
    <p:sldId id="260" r:id="rId5"/>
    <p:sldId id="262" r:id="rId6"/>
    <p:sldId id="263" r:id="rId7"/>
    <p:sldId id="265" r:id="rId8"/>
    <p:sldId id="264"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70B480-61E2-4DD5-955B-B60355BEDF35}" type="datetimeFigureOut">
              <a:rPr lang="en-IN" smtClean="0"/>
              <a:t>30-12-2024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0BF2B-280D-4490-B00A-697FF70B9D53}" type="slidenum">
              <a:rPr lang="en-IN" smtClean="0"/>
              <a:t>‹#›</a:t>
            </a:fld>
            <a:endParaRPr lang="en-IN"/>
          </a:p>
        </p:txBody>
      </p:sp>
    </p:spTree>
    <p:extLst>
      <p:ext uri="{BB962C8B-B14F-4D97-AF65-F5344CB8AC3E}">
        <p14:creationId xmlns:p14="http://schemas.microsoft.com/office/powerpoint/2010/main" val="784499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D00BF2B-280D-4490-B00A-697FF70B9D53}" type="slidenum">
              <a:rPr lang="en-IN" smtClean="0"/>
              <a:t>5</a:t>
            </a:fld>
            <a:endParaRPr lang="en-IN"/>
          </a:p>
        </p:txBody>
      </p:sp>
    </p:spTree>
    <p:extLst>
      <p:ext uri="{BB962C8B-B14F-4D97-AF65-F5344CB8AC3E}">
        <p14:creationId xmlns:p14="http://schemas.microsoft.com/office/powerpoint/2010/main" val="183271400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D1D2698E-D553-466C-A67E-DE3E21337820}" type="datetimeFigureOut">
              <a:rPr lang="en-IN" smtClean="0"/>
              <a:t>30-12-2024</a:t>
            </a:fld>
            <a:endParaRPr lang="en-IN"/>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10FF526C-F204-4803-9124-6F790461B08E}" type="slidenum">
              <a:rPr lang="en-IN" smtClean="0"/>
              <a:t>‹#›</a:t>
            </a:fld>
            <a:endParaRPr lang="en-IN"/>
          </a:p>
        </p:txBody>
      </p:sp>
    </p:spTree>
    <p:extLst>
      <p:ext uri="{BB962C8B-B14F-4D97-AF65-F5344CB8AC3E}">
        <p14:creationId xmlns:p14="http://schemas.microsoft.com/office/powerpoint/2010/main" val="281364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1D2698E-D553-466C-A67E-DE3E21337820}" type="datetimeFigureOut">
              <a:rPr lang="en-IN" smtClean="0"/>
              <a:t>30-12-2024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5225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89900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D2698E-D553-466C-A67E-DE3E21337820}" type="datetimeFigureOut">
              <a:rPr lang="en-IN" smtClean="0"/>
              <a:t>30-12-2024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8772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D1D2698E-D553-466C-A67E-DE3E21337820}" type="datetimeFigureOut">
              <a:rPr lang="en-IN" smtClean="0"/>
              <a:t>30-12-2024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206580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D1D2698E-D553-466C-A67E-DE3E21337820}" type="datetimeFigureOut">
              <a:rPr lang="en-IN" smtClean="0"/>
              <a:t>30-12-2024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352359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1D2698E-D553-466C-A67E-DE3E21337820}" type="datetimeFigureOut">
              <a:rPr lang="en-IN" smtClean="0"/>
              <a:t>30-12-2024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379039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D2698E-D553-466C-A67E-DE3E21337820}" type="datetimeFigureOut">
              <a:rPr lang="en-IN" smtClean="0"/>
              <a:t>30-12-2024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34527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D1D2698E-D553-466C-A67E-DE3E21337820}" type="datetimeFigureOut">
              <a:rPr lang="en-IN" smtClean="0"/>
              <a:t>30-12-2024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416171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D1D2698E-D553-466C-A67E-DE3E21337820}" type="datetimeFigureOut">
              <a:rPr lang="en-IN" smtClean="0"/>
              <a:t>30-12-2024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139790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1D2698E-D553-466C-A67E-DE3E21337820}" type="datetimeFigureOut">
              <a:rPr lang="en-IN" smtClean="0"/>
              <a:t>30-12-2024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FF526C-F204-4803-9124-6F790461B08E}" type="slidenum">
              <a:rPr lang="en-IN" smtClean="0"/>
              <a:t>‹#›</a:t>
            </a:fld>
            <a:endParaRPr lang="en-IN"/>
          </a:p>
        </p:txBody>
      </p:sp>
    </p:spTree>
    <p:extLst>
      <p:ext uri="{BB962C8B-B14F-4D97-AF65-F5344CB8AC3E}">
        <p14:creationId xmlns:p14="http://schemas.microsoft.com/office/powerpoint/2010/main" val="181961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1D2698E-D553-466C-A67E-DE3E21337820}" type="datetimeFigureOut">
              <a:rPr lang="en-IN" smtClean="0"/>
              <a:t>30-12-2024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FF526C-F204-4803-9124-6F790461B08E}" type="slidenum">
              <a:rPr lang="en-IN" smtClean="0"/>
              <a:t>‹#›</a:t>
            </a:fld>
            <a:endParaRPr lang="en-IN"/>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7718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D1D2698E-D553-466C-A67E-DE3E21337820}" type="datetimeFigureOut">
              <a:rPr lang="en-IN" smtClean="0"/>
              <a:t>30-12-2024</a:t>
            </a:fld>
            <a:endParaRPr lang="en-IN"/>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IN"/>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10FF526C-F204-4803-9124-6F790461B08E}" type="slidenum">
              <a:rPr lang="en-IN" smtClean="0"/>
              <a:t>‹#›</a:t>
            </a:fld>
            <a:endParaRPr lang="en-IN"/>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877354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59FA-1875-246A-4912-2272468D3D1A}"/>
              </a:ext>
            </a:extLst>
          </p:cNvPr>
          <p:cNvSpPr>
            <a:spLocks noGrp="1"/>
          </p:cNvSpPr>
          <p:nvPr>
            <p:ph type="ctrTitle"/>
          </p:nvPr>
        </p:nvSpPr>
        <p:spPr/>
        <p:txBody>
          <a:bodyPr/>
          <a:lstStyle/>
          <a:p>
            <a:pPr algn="ctr"/>
            <a:r>
              <a:rPr lang="en-US" dirty="0"/>
              <a:t>Inclusive Education</a:t>
            </a:r>
            <a:br>
              <a:rPr lang="en-US" dirty="0"/>
            </a:br>
            <a:r>
              <a:rPr lang="en-US" sz="2800" dirty="0"/>
              <a:t>A Holistic Approach to Equitable Learning</a:t>
            </a:r>
            <a:endParaRPr lang="en-IN" sz="2800" dirty="0"/>
          </a:p>
        </p:txBody>
      </p:sp>
      <p:sp>
        <p:nvSpPr>
          <p:cNvPr id="3" name="Subtitle 2">
            <a:extLst>
              <a:ext uri="{FF2B5EF4-FFF2-40B4-BE49-F238E27FC236}">
                <a16:creationId xmlns:a16="http://schemas.microsoft.com/office/drawing/2014/main" id="{141A9213-B354-BDE9-8585-9992E83E58A9}"/>
              </a:ext>
            </a:extLst>
          </p:cNvPr>
          <p:cNvSpPr>
            <a:spLocks noGrp="1"/>
          </p:cNvSpPr>
          <p:nvPr>
            <p:ph type="subTitle" idx="1"/>
          </p:nvPr>
        </p:nvSpPr>
        <p:spPr>
          <a:xfrm>
            <a:off x="7079226" y="4787088"/>
            <a:ext cx="4397476" cy="955565"/>
          </a:xfrm>
        </p:spPr>
        <p:txBody>
          <a:bodyPr>
            <a:normAutofit/>
          </a:bodyPr>
          <a:lstStyle/>
          <a:p>
            <a:pPr algn="r">
              <a:lnSpc>
                <a:spcPct val="150000"/>
              </a:lnSpc>
            </a:pPr>
            <a:r>
              <a:rPr lang="en-IN" b="1" dirty="0"/>
              <a:t>Prepared By: Vijay Jangra</a:t>
            </a:r>
          </a:p>
          <a:p>
            <a:pPr algn="r">
              <a:lnSpc>
                <a:spcPct val="150000"/>
              </a:lnSpc>
            </a:pPr>
            <a:r>
              <a:rPr lang="en-IN" b="1" dirty="0"/>
              <a:t>Presented By: Praveen Grewal</a:t>
            </a:r>
          </a:p>
        </p:txBody>
      </p:sp>
    </p:spTree>
    <p:extLst>
      <p:ext uri="{BB962C8B-B14F-4D97-AF65-F5344CB8AC3E}">
        <p14:creationId xmlns:p14="http://schemas.microsoft.com/office/powerpoint/2010/main" val="143290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C25A1-F27D-96D9-A387-D11053129EE4}"/>
              </a:ext>
            </a:extLst>
          </p:cNvPr>
          <p:cNvSpPr>
            <a:spLocks noGrp="1"/>
          </p:cNvSpPr>
          <p:nvPr>
            <p:ph type="title"/>
          </p:nvPr>
        </p:nvSpPr>
        <p:spPr/>
        <p:txBody>
          <a:bodyPr>
            <a:normAutofit/>
          </a:bodyPr>
          <a:lstStyle/>
          <a:p>
            <a:r>
              <a:rPr lang="en-IN" sz="4500" dirty="0"/>
              <a:t>Introduction</a:t>
            </a:r>
          </a:p>
        </p:txBody>
      </p:sp>
      <p:sp>
        <p:nvSpPr>
          <p:cNvPr id="3" name="Content Placeholder 2">
            <a:extLst>
              <a:ext uri="{FF2B5EF4-FFF2-40B4-BE49-F238E27FC236}">
                <a16:creationId xmlns:a16="http://schemas.microsoft.com/office/drawing/2014/main" id="{609CF744-2F24-535F-1B49-56A00AB90D30}"/>
              </a:ext>
            </a:extLst>
          </p:cNvPr>
          <p:cNvSpPr>
            <a:spLocks noGrp="1"/>
          </p:cNvSpPr>
          <p:nvPr>
            <p:ph idx="1"/>
          </p:nvPr>
        </p:nvSpPr>
        <p:spPr>
          <a:xfrm>
            <a:off x="1104900" y="1455174"/>
            <a:ext cx="9982200" cy="4717026"/>
          </a:xfrm>
        </p:spPr>
        <p:txBody>
          <a:bodyPr>
            <a:normAutofit fontScale="92500" lnSpcReduction="20000"/>
          </a:bodyPr>
          <a:lstStyle/>
          <a:p>
            <a:pPr algn="just">
              <a:lnSpc>
                <a:spcPct val="107000"/>
              </a:lnSpc>
              <a:spcAft>
                <a:spcPts val="800"/>
              </a:spcAft>
            </a:pPr>
            <a:r>
              <a:rPr lang="en-IN" sz="2400" kern="100" dirty="0">
                <a:effectLst/>
                <a:latin typeface="Times New Roman" panose="02020603050405020304" pitchFamily="18" charset="0"/>
                <a:ea typeface="Calibri" panose="020F0502020204030204" pitchFamily="34" charset="0"/>
              </a:rPr>
              <a:t>Inclusive education is a dynamic approach that seeks to address the diverse learning needs of all students. </a:t>
            </a:r>
          </a:p>
          <a:p>
            <a:pPr algn="just">
              <a:lnSpc>
                <a:spcPct val="107000"/>
              </a:lnSpc>
              <a:spcAft>
                <a:spcPts val="800"/>
              </a:spcAft>
            </a:pPr>
            <a:r>
              <a:rPr lang="en-IN" sz="2400" kern="100" dirty="0">
                <a:effectLst/>
                <a:latin typeface="Times New Roman" panose="02020603050405020304" pitchFamily="18" charset="0"/>
                <a:ea typeface="Calibri" panose="020F0502020204030204" pitchFamily="34" charset="0"/>
              </a:rPr>
              <a:t>It emphasizes the principle that every child, regardless of their physical, intellectual, social, emotional, linguistic, or other characteristics, has a right to quality education. </a:t>
            </a:r>
          </a:p>
          <a:p>
            <a:pPr algn="just">
              <a:lnSpc>
                <a:spcPct val="107000"/>
              </a:lnSpc>
              <a:spcAft>
                <a:spcPts val="800"/>
              </a:spcAft>
            </a:pPr>
            <a:r>
              <a:rPr lang="en-IN" sz="2400" kern="100" dirty="0">
                <a:effectLst/>
                <a:latin typeface="Times New Roman" panose="02020603050405020304" pitchFamily="18" charset="0"/>
                <a:ea typeface="Calibri" panose="020F0502020204030204" pitchFamily="34" charset="0"/>
              </a:rPr>
              <a:t>This approach focuses on removing barriers to learning and promoting a learning environment that accommodates and values diversity.</a:t>
            </a:r>
          </a:p>
          <a:p>
            <a:pPr algn="just">
              <a:lnSpc>
                <a:spcPct val="107000"/>
              </a:lnSpc>
              <a:spcAft>
                <a:spcPts val="800"/>
              </a:spcAft>
            </a:pPr>
            <a:r>
              <a:rPr lang="en-IN" sz="2400" dirty="0">
                <a:effectLst/>
                <a:latin typeface="Times New Roman" panose="02020603050405020304" pitchFamily="18" charset="0"/>
                <a:ea typeface="Calibri" panose="020F0502020204030204" pitchFamily="34" charset="0"/>
              </a:rPr>
              <a:t>The idea of inclusive education is rooted in global declarations such as the Universal Declaration of Human Rights (1948), the Salamanca Statement (1994), and the United Nations Convention on the Rights of Persons with Disabilities (2006). </a:t>
            </a:r>
          </a:p>
          <a:p>
            <a:pPr algn="just">
              <a:lnSpc>
                <a:spcPct val="107000"/>
              </a:lnSpc>
              <a:spcAft>
                <a:spcPts val="800"/>
              </a:spcAft>
            </a:pPr>
            <a:r>
              <a:rPr lang="en-IN" sz="2400" dirty="0">
                <a:effectLst/>
                <a:latin typeface="Times New Roman" panose="02020603050405020304" pitchFamily="18" charset="0"/>
                <a:ea typeface="Calibri" panose="020F0502020204030204" pitchFamily="34" charset="0"/>
              </a:rPr>
              <a:t>These frameworks promote the belief that every child deserves equal educational opportunities.</a:t>
            </a:r>
            <a:endParaRPr lang="en-IN" sz="2400" dirty="0"/>
          </a:p>
        </p:txBody>
      </p:sp>
    </p:spTree>
    <p:extLst>
      <p:ext uri="{BB962C8B-B14F-4D97-AF65-F5344CB8AC3E}">
        <p14:creationId xmlns:p14="http://schemas.microsoft.com/office/powerpoint/2010/main" val="134820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6AFC5-7526-E22D-CD5A-17E0CC8B8A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B71BB-1AC5-6BEE-6C50-029E79AE3E90}"/>
              </a:ext>
            </a:extLst>
          </p:cNvPr>
          <p:cNvSpPr>
            <a:spLocks noGrp="1"/>
          </p:cNvSpPr>
          <p:nvPr>
            <p:ph type="title"/>
          </p:nvPr>
        </p:nvSpPr>
        <p:spPr/>
        <p:txBody>
          <a:bodyPr>
            <a:normAutofit/>
          </a:bodyPr>
          <a:lstStyle/>
          <a:p>
            <a:r>
              <a:rPr lang="en-IN" sz="4500" dirty="0"/>
              <a:t>Definition of Inclusive Education</a:t>
            </a:r>
          </a:p>
        </p:txBody>
      </p:sp>
      <p:sp>
        <p:nvSpPr>
          <p:cNvPr id="3" name="Content Placeholder 2">
            <a:extLst>
              <a:ext uri="{FF2B5EF4-FFF2-40B4-BE49-F238E27FC236}">
                <a16:creationId xmlns:a16="http://schemas.microsoft.com/office/drawing/2014/main" id="{416C0490-E997-D7E8-85C8-3D16A3A6D730}"/>
              </a:ext>
            </a:extLst>
          </p:cNvPr>
          <p:cNvSpPr>
            <a:spLocks noGrp="1"/>
          </p:cNvSpPr>
          <p:nvPr>
            <p:ph idx="1"/>
          </p:nvPr>
        </p:nvSpPr>
        <p:spPr>
          <a:xfrm>
            <a:off x="1104900" y="1455174"/>
            <a:ext cx="9982200" cy="4717026"/>
          </a:xfrm>
        </p:spPr>
        <p:txBody>
          <a:bodyPr>
            <a:normAutofit/>
          </a:bodyPr>
          <a:lstStyle/>
          <a:p>
            <a:pPr algn="just">
              <a:lnSpc>
                <a:spcPct val="150000"/>
              </a:lnSpc>
              <a:spcAft>
                <a:spcPts val="800"/>
              </a:spcAft>
            </a:pPr>
            <a:r>
              <a:rPr lang="en-US" sz="2400" kern="100" dirty="0">
                <a:effectLst/>
                <a:latin typeface="Times New Roman" panose="02020603050405020304" pitchFamily="18" charset="0"/>
                <a:ea typeface="Calibri" panose="020F0502020204030204" pitchFamily="34" charset="0"/>
              </a:rPr>
              <a:t>Inclusive education refers to the practice of educating all students in mainstream schools, including those with disabilities, learning difficulties, or other forms of diversity. It aims to create a supportive, accepting, and stimulating environment where all children can thrive.</a:t>
            </a:r>
          </a:p>
          <a:p>
            <a:pPr algn="just">
              <a:lnSpc>
                <a:spcPct val="150000"/>
              </a:lnSpc>
              <a:spcAft>
                <a:spcPts val="800"/>
              </a:spcAft>
            </a:pPr>
            <a:r>
              <a:rPr lang="en-US" sz="2400" kern="100" dirty="0">
                <a:effectLst/>
                <a:latin typeface="Times New Roman" panose="02020603050405020304" pitchFamily="18" charset="0"/>
                <a:ea typeface="Calibri" panose="020F0502020204030204" pitchFamily="34" charset="0"/>
              </a:rPr>
              <a:t>Rather than placing students in separate classrooms based on ability, inclusive education emphasizes adapting the general curriculum and teaching methods to accommodate different learning styles and abilities.</a:t>
            </a:r>
          </a:p>
        </p:txBody>
      </p:sp>
    </p:spTree>
    <p:extLst>
      <p:ext uri="{BB962C8B-B14F-4D97-AF65-F5344CB8AC3E}">
        <p14:creationId xmlns:p14="http://schemas.microsoft.com/office/powerpoint/2010/main" val="26738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EB51-1A8F-6768-1598-8057EEEFD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B5C91A-3D9A-53A2-95D5-EA122BE80444}"/>
              </a:ext>
            </a:extLst>
          </p:cNvPr>
          <p:cNvSpPr>
            <a:spLocks noGrp="1"/>
          </p:cNvSpPr>
          <p:nvPr>
            <p:ph type="title"/>
          </p:nvPr>
        </p:nvSpPr>
        <p:spPr/>
        <p:txBody>
          <a:bodyPr>
            <a:normAutofit/>
          </a:bodyPr>
          <a:lstStyle/>
          <a:p>
            <a:r>
              <a:rPr lang="en-IN" sz="4500" dirty="0"/>
              <a:t>Principles of Inclusive Education</a:t>
            </a:r>
          </a:p>
        </p:txBody>
      </p:sp>
      <p:sp>
        <p:nvSpPr>
          <p:cNvPr id="3" name="Content Placeholder 2">
            <a:extLst>
              <a:ext uri="{FF2B5EF4-FFF2-40B4-BE49-F238E27FC236}">
                <a16:creationId xmlns:a16="http://schemas.microsoft.com/office/drawing/2014/main" id="{88E40435-20BC-3205-4774-98A5D176C548}"/>
              </a:ext>
            </a:extLst>
          </p:cNvPr>
          <p:cNvSpPr>
            <a:spLocks noGrp="1"/>
          </p:cNvSpPr>
          <p:nvPr>
            <p:ph idx="1"/>
          </p:nvPr>
        </p:nvSpPr>
        <p:spPr>
          <a:xfrm>
            <a:off x="1104900" y="1455174"/>
            <a:ext cx="9982200" cy="4717026"/>
          </a:xfrm>
        </p:spPr>
        <p:txBody>
          <a:bodyPr>
            <a:normAutofit/>
          </a:bodyPr>
          <a:lstStyle/>
          <a:p>
            <a:pPr marL="342900" marR="0" lvl="0" indent="-342900" algn="just">
              <a:lnSpc>
                <a:spcPct val="100000"/>
              </a:lnSpc>
              <a:spcBef>
                <a:spcPts val="1200"/>
              </a:spcBef>
              <a:spcAft>
                <a:spcPts val="600"/>
              </a:spcAft>
              <a:buFont typeface="+mj-lt"/>
              <a:buAutoNum type="arabicPeriod"/>
              <a:tabLst>
                <a:tab pos="457200" algn="l"/>
              </a:tabLst>
            </a:pPr>
            <a:r>
              <a:rPr lang="en-IN" sz="2400" b="1" kern="100" dirty="0">
                <a:effectLst/>
                <a:latin typeface="Times New Roman" panose="02020603050405020304" pitchFamily="18" charset="0"/>
                <a:ea typeface="Calibri" panose="020F0502020204030204" pitchFamily="34" charset="0"/>
              </a:rPr>
              <a:t>Diversity is Strength</a:t>
            </a:r>
            <a:r>
              <a:rPr lang="en-IN" sz="2400" kern="100" dirty="0">
                <a:effectLst/>
                <a:latin typeface="Times New Roman" panose="02020603050405020304" pitchFamily="18" charset="0"/>
                <a:ea typeface="Calibri" panose="020F0502020204030204" pitchFamily="34" charset="0"/>
              </a:rPr>
              <a:t>: Recognizing that each learner is unique and has something valuable to contribute to the learning environment.</a:t>
            </a:r>
          </a:p>
          <a:p>
            <a:pPr marL="342900" marR="0" lvl="0" indent="-342900" algn="just">
              <a:lnSpc>
                <a:spcPct val="100000"/>
              </a:lnSpc>
              <a:spcBef>
                <a:spcPts val="1200"/>
              </a:spcBef>
              <a:spcAft>
                <a:spcPts val="600"/>
              </a:spcAft>
              <a:buFont typeface="+mj-lt"/>
              <a:buAutoNum type="arabicPeriod"/>
              <a:tabLst>
                <a:tab pos="457200" algn="l"/>
              </a:tabLst>
            </a:pPr>
            <a:r>
              <a:rPr lang="en-IN" sz="2400" b="1" kern="100" dirty="0">
                <a:effectLst/>
                <a:latin typeface="Times New Roman" panose="02020603050405020304" pitchFamily="18" charset="0"/>
                <a:ea typeface="Calibri" panose="020F0502020204030204" pitchFamily="34" charset="0"/>
              </a:rPr>
              <a:t>Equal Opportunities</a:t>
            </a:r>
            <a:r>
              <a:rPr lang="en-IN" sz="2400" kern="100" dirty="0">
                <a:effectLst/>
                <a:latin typeface="Times New Roman" panose="02020603050405020304" pitchFamily="18" charset="0"/>
                <a:ea typeface="Calibri" panose="020F0502020204030204" pitchFamily="34" charset="0"/>
              </a:rPr>
              <a:t>: Ensuring that all students have access to quality education and equal chances to succeed.</a:t>
            </a:r>
          </a:p>
          <a:p>
            <a:pPr marL="342900" marR="0" lvl="0" indent="-342900" algn="just">
              <a:lnSpc>
                <a:spcPct val="100000"/>
              </a:lnSpc>
              <a:spcBef>
                <a:spcPts val="1200"/>
              </a:spcBef>
              <a:spcAft>
                <a:spcPts val="600"/>
              </a:spcAft>
              <a:buFont typeface="+mj-lt"/>
              <a:buAutoNum type="arabicPeriod"/>
              <a:tabLst>
                <a:tab pos="457200" algn="l"/>
              </a:tabLst>
            </a:pPr>
            <a:r>
              <a:rPr lang="en-IN" sz="2400" b="1" kern="100" dirty="0">
                <a:effectLst/>
                <a:latin typeface="Times New Roman" panose="02020603050405020304" pitchFamily="18" charset="0"/>
                <a:ea typeface="Calibri" panose="020F0502020204030204" pitchFamily="34" charset="0"/>
              </a:rPr>
              <a:t>Removing Barriers</a:t>
            </a:r>
            <a:r>
              <a:rPr lang="en-IN" sz="2400" kern="100" dirty="0">
                <a:effectLst/>
                <a:latin typeface="Times New Roman" panose="02020603050405020304" pitchFamily="18" charset="0"/>
                <a:ea typeface="Calibri" panose="020F0502020204030204" pitchFamily="34" charset="0"/>
              </a:rPr>
              <a:t>: Identifying and eliminating physical, social, and instructional barriers that hinder learning.</a:t>
            </a:r>
          </a:p>
          <a:p>
            <a:pPr marL="342900" marR="0" lvl="0" indent="-342900" algn="just">
              <a:lnSpc>
                <a:spcPct val="100000"/>
              </a:lnSpc>
              <a:spcBef>
                <a:spcPts val="1200"/>
              </a:spcBef>
              <a:spcAft>
                <a:spcPts val="600"/>
              </a:spcAft>
              <a:buFont typeface="+mj-lt"/>
              <a:buAutoNum type="arabicPeriod"/>
              <a:tabLst>
                <a:tab pos="457200" algn="l"/>
              </a:tabLst>
            </a:pPr>
            <a:r>
              <a:rPr lang="en-IN" sz="2400" b="1" kern="100" dirty="0">
                <a:effectLst/>
                <a:latin typeface="Times New Roman" panose="02020603050405020304" pitchFamily="18" charset="0"/>
                <a:ea typeface="Calibri" panose="020F0502020204030204" pitchFamily="34" charset="0"/>
              </a:rPr>
              <a:t>Participation</a:t>
            </a:r>
            <a:r>
              <a:rPr lang="en-IN" sz="2400" kern="100" dirty="0">
                <a:effectLst/>
                <a:latin typeface="Times New Roman" panose="02020603050405020304" pitchFamily="18" charset="0"/>
                <a:ea typeface="Calibri" panose="020F0502020204030204" pitchFamily="34" charset="0"/>
              </a:rPr>
              <a:t>: Encouraging active participation of all students in learning, social interactions, and extracurricular activities.</a:t>
            </a:r>
          </a:p>
          <a:p>
            <a:pPr marL="342900" marR="0" lvl="0" indent="-342900" algn="just">
              <a:lnSpc>
                <a:spcPct val="100000"/>
              </a:lnSpc>
              <a:spcBef>
                <a:spcPts val="1200"/>
              </a:spcBef>
              <a:spcAft>
                <a:spcPts val="600"/>
              </a:spcAft>
              <a:buFont typeface="+mj-lt"/>
              <a:buAutoNum type="arabicPeriod"/>
              <a:tabLst>
                <a:tab pos="457200" algn="l"/>
              </a:tabLst>
            </a:pPr>
            <a:r>
              <a:rPr lang="en-IN" sz="2400" b="1" kern="100" dirty="0">
                <a:effectLst/>
                <a:latin typeface="Times New Roman" panose="02020603050405020304" pitchFamily="18" charset="0"/>
                <a:ea typeface="Calibri" panose="020F0502020204030204" pitchFamily="34" charset="0"/>
              </a:rPr>
              <a:t>Collaboration</a:t>
            </a:r>
            <a:r>
              <a:rPr lang="en-IN" sz="2400" kern="100" dirty="0">
                <a:effectLst/>
                <a:latin typeface="Times New Roman" panose="02020603050405020304" pitchFamily="18" charset="0"/>
                <a:ea typeface="Calibri" panose="020F0502020204030204" pitchFamily="34" charset="0"/>
              </a:rPr>
              <a:t>: Promoting teamwork among teachers, parents, and other stakeholders to support the child's educational journey.</a:t>
            </a:r>
          </a:p>
        </p:txBody>
      </p:sp>
    </p:spTree>
    <p:extLst>
      <p:ext uri="{BB962C8B-B14F-4D97-AF65-F5344CB8AC3E}">
        <p14:creationId xmlns:p14="http://schemas.microsoft.com/office/powerpoint/2010/main" val="4079543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B65FE-F45F-DB1D-BFD0-DA337A89A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6A315-16BA-5B2B-BB82-590DD58C3A31}"/>
              </a:ext>
            </a:extLst>
          </p:cNvPr>
          <p:cNvSpPr>
            <a:spLocks noGrp="1"/>
          </p:cNvSpPr>
          <p:nvPr>
            <p:ph type="title"/>
          </p:nvPr>
        </p:nvSpPr>
        <p:spPr/>
        <p:txBody>
          <a:bodyPr>
            <a:normAutofit/>
          </a:bodyPr>
          <a:lstStyle/>
          <a:p>
            <a:r>
              <a:rPr lang="en-IN" sz="4500" dirty="0"/>
              <a:t>Benefits of Inclusive Education</a:t>
            </a:r>
          </a:p>
        </p:txBody>
      </p:sp>
      <p:sp>
        <p:nvSpPr>
          <p:cNvPr id="3" name="Content Placeholder 2">
            <a:extLst>
              <a:ext uri="{FF2B5EF4-FFF2-40B4-BE49-F238E27FC236}">
                <a16:creationId xmlns:a16="http://schemas.microsoft.com/office/drawing/2014/main" id="{E45E1405-DF50-E464-5D3E-131D5AB4367B}"/>
              </a:ext>
            </a:extLst>
          </p:cNvPr>
          <p:cNvSpPr>
            <a:spLocks noGrp="1"/>
          </p:cNvSpPr>
          <p:nvPr>
            <p:ph idx="1"/>
          </p:nvPr>
        </p:nvSpPr>
        <p:spPr>
          <a:xfrm>
            <a:off x="609600" y="1229033"/>
            <a:ext cx="10835148" cy="4903839"/>
          </a:xfrm>
        </p:spPr>
        <p:txBody>
          <a:bodyPr>
            <a:noAutofit/>
          </a:bodyPr>
          <a:lstStyle/>
          <a:p>
            <a:pPr marL="0" marR="0" algn="just">
              <a:lnSpc>
                <a:spcPct val="100000"/>
              </a:lnSpc>
              <a:spcBef>
                <a:spcPts val="300"/>
              </a:spcBef>
              <a:spcAft>
                <a:spcPts val="200"/>
              </a:spcAft>
            </a:pPr>
            <a:r>
              <a:rPr lang="en-IN" sz="2400" b="1" kern="100" dirty="0">
                <a:effectLst/>
                <a:latin typeface="Times New Roman" panose="02020603050405020304" pitchFamily="18" charset="0"/>
                <a:ea typeface="Calibri" panose="020F0502020204030204" pitchFamily="34" charset="0"/>
              </a:rPr>
              <a:t>For Students with Disabilities</a:t>
            </a:r>
            <a:endParaRPr lang="en-IN" sz="2400" kern="100" dirty="0">
              <a:effectLst/>
              <a:latin typeface="Times New Roman" panose="02020603050405020304" pitchFamily="18" charset="0"/>
              <a:ea typeface="Calibri" panose="020F0502020204030204" pitchFamily="34" charset="0"/>
            </a:endParaRP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Social Integration</a:t>
            </a:r>
            <a:r>
              <a:rPr lang="en-IN" sz="2000" kern="100" dirty="0">
                <a:effectLst/>
                <a:latin typeface="Times New Roman" panose="02020603050405020304" pitchFamily="18" charset="0"/>
                <a:ea typeface="Calibri" panose="020F0502020204030204" pitchFamily="34" charset="0"/>
              </a:rPr>
              <a:t>: Fosters friendships and relationships with peers without disabilities.</a:t>
            </a: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Higher Academic Achievement</a:t>
            </a:r>
            <a:r>
              <a:rPr lang="en-IN" sz="2000" kern="100" dirty="0">
                <a:effectLst/>
                <a:latin typeface="Times New Roman" panose="02020603050405020304" pitchFamily="18" charset="0"/>
                <a:ea typeface="Calibri" panose="020F0502020204030204" pitchFamily="34" charset="0"/>
              </a:rPr>
              <a:t>: When taught in an inclusive environment, many students with disabilities perform better academically.</a:t>
            </a: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Self-Confidence</a:t>
            </a:r>
            <a:r>
              <a:rPr lang="en-IN" sz="2000" kern="100" dirty="0">
                <a:effectLst/>
                <a:latin typeface="Times New Roman" panose="02020603050405020304" pitchFamily="18" charset="0"/>
                <a:ea typeface="Calibri" panose="020F0502020204030204" pitchFamily="34" charset="0"/>
              </a:rPr>
              <a:t>: Inclusion helps students develop a sense of belonging and self-worth.</a:t>
            </a:r>
          </a:p>
          <a:p>
            <a:pPr marL="0" marR="0" algn="just">
              <a:lnSpc>
                <a:spcPct val="100000"/>
              </a:lnSpc>
              <a:spcBef>
                <a:spcPts val="300"/>
              </a:spcBef>
              <a:spcAft>
                <a:spcPts val="200"/>
              </a:spcAft>
            </a:pPr>
            <a:r>
              <a:rPr lang="en-IN" sz="2400" b="1" kern="100" dirty="0">
                <a:effectLst/>
                <a:latin typeface="Times New Roman" panose="02020603050405020304" pitchFamily="18" charset="0"/>
                <a:ea typeface="Calibri" panose="020F0502020204030204" pitchFamily="34" charset="0"/>
              </a:rPr>
              <a:t>For Students without Disabilities</a:t>
            </a:r>
            <a:endParaRPr lang="en-IN" sz="2400" kern="100" dirty="0">
              <a:effectLst/>
              <a:latin typeface="Times New Roman" panose="02020603050405020304" pitchFamily="18" charset="0"/>
              <a:ea typeface="Calibri" panose="020F0502020204030204" pitchFamily="34" charset="0"/>
            </a:endParaRP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Empathy and Understanding</a:t>
            </a:r>
            <a:r>
              <a:rPr lang="en-IN" sz="2000" kern="100" dirty="0">
                <a:effectLst/>
                <a:latin typeface="Times New Roman" panose="02020603050405020304" pitchFamily="18" charset="0"/>
                <a:ea typeface="Calibri" panose="020F0502020204030204" pitchFamily="34" charset="0"/>
              </a:rPr>
              <a:t>: Encourages acceptance, empathy, and understanding of diversity.</a:t>
            </a: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Leadership Skills</a:t>
            </a:r>
            <a:r>
              <a:rPr lang="en-IN" sz="2000" kern="100" dirty="0">
                <a:effectLst/>
                <a:latin typeface="Times New Roman" panose="02020603050405020304" pitchFamily="18" charset="0"/>
                <a:ea typeface="Calibri" panose="020F0502020204030204" pitchFamily="34" charset="0"/>
              </a:rPr>
              <a:t>: Provides opportunities to support peers and develop leadership abilities.</a:t>
            </a: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Preparation for Real Life</a:t>
            </a:r>
            <a:r>
              <a:rPr lang="en-IN" sz="2000" kern="100" dirty="0">
                <a:effectLst/>
                <a:latin typeface="Times New Roman" panose="02020603050405020304" pitchFamily="18" charset="0"/>
                <a:ea typeface="Calibri" panose="020F0502020204030204" pitchFamily="34" charset="0"/>
              </a:rPr>
              <a:t>: Reflects real-world diversity, preparing students to function in society.</a:t>
            </a:r>
          </a:p>
          <a:p>
            <a:pPr marL="0" marR="0" algn="just">
              <a:lnSpc>
                <a:spcPct val="100000"/>
              </a:lnSpc>
              <a:spcBef>
                <a:spcPts val="300"/>
              </a:spcBef>
              <a:spcAft>
                <a:spcPts val="200"/>
              </a:spcAft>
            </a:pPr>
            <a:r>
              <a:rPr lang="en-IN" sz="2400" b="1" kern="100" dirty="0">
                <a:effectLst/>
                <a:latin typeface="Times New Roman" panose="02020603050405020304" pitchFamily="18" charset="0"/>
                <a:ea typeface="Calibri" panose="020F0502020204030204" pitchFamily="34" charset="0"/>
              </a:rPr>
              <a:t>For Teachers and Schools</a:t>
            </a:r>
            <a:endParaRPr lang="en-IN" sz="2400" kern="100" dirty="0">
              <a:effectLst/>
              <a:latin typeface="Times New Roman" panose="02020603050405020304" pitchFamily="18" charset="0"/>
              <a:ea typeface="Calibri" panose="020F0502020204030204" pitchFamily="34" charset="0"/>
            </a:endParaRP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Professional Growth</a:t>
            </a:r>
            <a:r>
              <a:rPr lang="en-IN" sz="2000" kern="100" dirty="0">
                <a:effectLst/>
                <a:latin typeface="Times New Roman" panose="02020603050405020304" pitchFamily="18" charset="0"/>
                <a:ea typeface="Calibri" panose="020F0502020204030204" pitchFamily="34" charset="0"/>
              </a:rPr>
              <a:t>: Teachers develop new skills and teaching strategies.</a:t>
            </a: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Enriched Learning Environment</a:t>
            </a:r>
            <a:r>
              <a:rPr lang="en-IN" sz="2000" kern="100" dirty="0">
                <a:effectLst/>
                <a:latin typeface="Times New Roman" panose="02020603050405020304" pitchFamily="18" charset="0"/>
                <a:ea typeface="Calibri" panose="020F0502020204030204" pitchFamily="34" charset="0"/>
              </a:rPr>
              <a:t>: Diverse classrooms offer richer educational experiences for everyone.</a:t>
            </a:r>
          </a:p>
          <a:p>
            <a:pPr marL="800100" lvl="1" indent="-342900" algn="just">
              <a:lnSpc>
                <a:spcPct val="100000"/>
              </a:lnSpc>
              <a:spcBef>
                <a:spcPts val="300"/>
              </a:spcBef>
              <a:spcAft>
                <a:spcPts val="200"/>
              </a:spcAft>
              <a:buSzPts val="1000"/>
              <a:buFont typeface="Symbol" panose="05050102010706020507" pitchFamily="18" charset="2"/>
              <a:buChar char=""/>
              <a:tabLst>
                <a:tab pos="457200" algn="l"/>
              </a:tabLst>
            </a:pPr>
            <a:r>
              <a:rPr lang="en-IN" sz="2000" b="1" kern="100" dirty="0">
                <a:effectLst/>
                <a:latin typeface="Times New Roman" panose="02020603050405020304" pitchFamily="18" charset="0"/>
                <a:ea typeface="Calibri" panose="020F0502020204030204" pitchFamily="34" charset="0"/>
              </a:rPr>
              <a:t>Improved School Culture</a:t>
            </a:r>
            <a:r>
              <a:rPr lang="en-IN" sz="2000" kern="100" dirty="0">
                <a:effectLst/>
                <a:latin typeface="Times New Roman" panose="02020603050405020304" pitchFamily="18" charset="0"/>
                <a:ea typeface="Calibri" panose="020F0502020204030204" pitchFamily="34" charset="0"/>
              </a:rPr>
              <a:t>: Inclusive practices foster a culture of acceptance and respect.</a:t>
            </a:r>
          </a:p>
        </p:txBody>
      </p:sp>
    </p:spTree>
    <p:extLst>
      <p:ext uri="{BB962C8B-B14F-4D97-AF65-F5344CB8AC3E}">
        <p14:creationId xmlns:p14="http://schemas.microsoft.com/office/powerpoint/2010/main" val="218723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06784-635D-8C9B-DC8C-04E43C428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B4E4DC-C643-E457-A8EC-B901FC2FD839}"/>
              </a:ext>
            </a:extLst>
          </p:cNvPr>
          <p:cNvSpPr>
            <a:spLocks noGrp="1"/>
          </p:cNvSpPr>
          <p:nvPr>
            <p:ph type="title"/>
          </p:nvPr>
        </p:nvSpPr>
        <p:spPr/>
        <p:txBody>
          <a:bodyPr>
            <a:noAutofit/>
          </a:bodyPr>
          <a:lstStyle/>
          <a:p>
            <a:r>
              <a:rPr lang="en-US" sz="3500" dirty="0"/>
              <a:t>Challenges in Implementing Inclusive Education</a:t>
            </a:r>
            <a:endParaRPr lang="en-IN" sz="3500" dirty="0"/>
          </a:p>
        </p:txBody>
      </p:sp>
      <p:sp>
        <p:nvSpPr>
          <p:cNvPr id="3" name="Content Placeholder 2">
            <a:extLst>
              <a:ext uri="{FF2B5EF4-FFF2-40B4-BE49-F238E27FC236}">
                <a16:creationId xmlns:a16="http://schemas.microsoft.com/office/drawing/2014/main" id="{4311FEEE-F784-1C29-F30A-4448876A20B0}"/>
              </a:ext>
            </a:extLst>
          </p:cNvPr>
          <p:cNvSpPr>
            <a:spLocks noGrp="1"/>
          </p:cNvSpPr>
          <p:nvPr>
            <p:ph idx="1"/>
          </p:nvPr>
        </p:nvSpPr>
        <p:spPr>
          <a:xfrm>
            <a:off x="1104900" y="1455174"/>
            <a:ext cx="9982200" cy="4717026"/>
          </a:xfrm>
        </p:spPr>
        <p:txBody>
          <a:bodyPr>
            <a:noAutofit/>
          </a:bodyPr>
          <a:lstStyle/>
          <a:p>
            <a:pPr marL="0" marR="0" indent="0" algn="just">
              <a:lnSpc>
                <a:spcPct val="100000"/>
              </a:lnSpc>
              <a:spcBef>
                <a:spcPts val="1200"/>
              </a:spcBef>
              <a:spcAft>
                <a:spcPts val="600"/>
              </a:spcAft>
              <a:buNone/>
            </a:pPr>
            <a:r>
              <a:rPr lang="en-IN" sz="2200" kern="100" dirty="0">
                <a:effectLst/>
                <a:latin typeface="Times New Roman" panose="02020603050405020304" pitchFamily="18" charset="0"/>
                <a:ea typeface="Calibri" panose="020F0502020204030204" pitchFamily="34" charset="0"/>
              </a:rPr>
              <a:t>Despite its benefits, implementing inclusive education comes with challenges, such as:</a:t>
            </a:r>
          </a:p>
          <a:p>
            <a:pPr marL="342900" marR="0" lvl="0" indent="-342900" algn="just">
              <a:lnSpc>
                <a:spcPct val="100000"/>
              </a:lnSpc>
              <a:spcBef>
                <a:spcPts val="1200"/>
              </a:spcBef>
              <a:spcAft>
                <a:spcPts val="600"/>
              </a:spcAft>
              <a:buFont typeface="+mj-lt"/>
              <a:buAutoNum type="arabicPeriod"/>
              <a:tabLst>
                <a:tab pos="457200" algn="l"/>
              </a:tabLst>
            </a:pPr>
            <a:r>
              <a:rPr lang="en-IN" sz="2200" b="1" kern="100" dirty="0">
                <a:effectLst/>
                <a:latin typeface="Times New Roman" panose="02020603050405020304" pitchFamily="18" charset="0"/>
                <a:ea typeface="Calibri" panose="020F0502020204030204" pitchFamily="34" charset="0"/>
              </a:rPr>
              <a:t>Lack of Resources</a:t>
            </a:r>
            <a:r>
              <a:rPr lang="en-IN" sz="2200" kern="100" dirty="0">
                <a:effectLst/>
                <a:latin typeface="Times New Roman" panose="02020603050405020304" pitchFamily="18" charset="0"/>
                <a:ea typeface="Calibri" panose="020F0502020204030204" pitchFamily="34" charset="0"/>
              </a:rPr>
              <a:t>: Insufficient teaching aids, assistive technologies, and infrastructure can hinder implementation.</a:t>
            </a:r>
          </a:p>
          <a:p>
            <a:pPr marL="342900" marR="0" lvl="0" indent="-342900" algn="just">
              <a:lnSpc>
                <a:spcPct val="100000"/>
              </a:lnSpc>
              <a:spcBef>
                <a:spcPts val="1200"/>
              </a:spcBef>
              <a:spcAft>
                <a:spcPts val="600"/>
              </a:spcAft>
              <a:buFont typeface="+mj-lt"/>
              <a:buAutoNum type="arabicPeriod"/>
              <a:tabLst>
                <a:tab pos="457200" algn="l"/>
              </a:tabLst>
            </a:pPr>
            <a:r>
              <a:rPr lang="en-IN" sz="2200" b="1" kern="100" dirty="0">
                <a:effectLst/>
                <a:latin typeface="Times New Roman" panose="02020603050405020304" pitchFamily="18" charset="0"/>
                <a:ea typeface="Calibri" panose="020F0502020204030204" pitchFamily="34" charset="0"/>
              </a:rPr>
              <a:t>Inadequate Teacher Training</a:t>
            </a:r>
            <a:r>
              <a:rPr lang="en-IN" sz="2200" kern="100" dirty="0">
                <a:effectLst/>
                <a:latin typeface="Times New Roman" panose="02020603050405020304" pitchFamily="18" charset="0"/>
                <a:ea typeface="Calibri" panose="020F0502020204030204" pitchFamily="34" charset="0"/>
              </a:rPr>
              <a:t>: Teachers may lack the necessary skills or training to accommodate diverse learners.</a:t>
            </a:r>
          </a:p>
          <a:p>
            <a:pPr marL="342900" marR="0" lvl="0" indent="-342900" algn="just">
              <a:lnSpc>
                <a:spcPct val="100000"/>
              </a:lnSpc>
              <a:spcBef>
                <a:spcPts val="1200"/>
              </a:spcBef>
              <a:spcAft>
                <a:spcPts val="600"/>
              </a:spcAft>
              <a:buFont typeface="+mj-lt"/>
              <a:buAutoNum type="arabicPeriod"/>
              <a:tabLst>
                <a:tab pos="457200" algn="l"/>
              </a:tabLst>
            </a:pPr>
            <a:r>
              <a:rPr lang="en-IN" sz="2200" b="1" kern="100" dirty="0">
                <a:effectLst/>
                <a:latin typeface="Times New Roman" panose="02020603050405020304" pitchFamily="18" charset="0"/>
                <a:ea typeface="Calibri" panose="020F0502020204030204" pitchFamily="34" charset="0"/>
              </a:rPr>
              <a:t>Large Class Sizes</a:t>
            </a:r>
            <a:r>
              <a:rPr lang="en-IN" sz="2200" kern="100" dirty="0">
                <a:effectLst/>
                <a:latin typeface="Times New Roman" panose="02020603050405020304" pitchFamily="18" charset="0"/>
                <a:ea typeface="Calibri" panose="020F0502020204030204" pitchFamily="34" charset="0"/>
              </a:rPr>
              <a:t>: Managing a diverse group of students in an overcrowded classroom can be difficult.</a:t>
            </a:r>
          </a:p>
          <a:p>
            <a:pPr marL="342900" marR="0" lvl="0" indent="-342900" algn="just">
              <a:lnSpc>
                <a:spcPct val="100000"/>
              </a:lnSpc>
              <a:spcBef>
                <a:spcPts val="1200"/>
              </a:spcBef>
              <a:spcAft>
                <a:spcPts val="600"/>
              </a:spcAft>
              <a:buFont typeface="+mj-lt"/>
              <a:buAutoNum type="arabicPeriod"/>
              <a:tabLst>
                <a:tab pos="457200" algn="l"/>
              </a:tabLst>
            </a:pPr>
            <a:r>
              <a:rPr lang="en-IN" sz="2200" b="1" kern="100" dirty="0">
                <a:effectLst/>
                <a:latin typeface="Times New Roman" panose="02020603050405020304" pitchFamily="18" charset="0"/>
                <a:ea typeface="Calibri" panose="020F0502020204030204" pitchFamily="34" charset="0"/>
              </a:rPr>
              <a:t>Negative Attitudes</a:t>
            </a:r>
            <a:r>
              <a:rPr lang="en-IN" sz="2200" kern="100" dirty="0">
                <a:effectLst/>
                <a:latin typeface="Times New Roman" panose="02020603050405020304" pitchFamily="18" charset="0"/>
                <a:ea typeface="Calibri" panose="020F0502020204030204" pitchFamily="34" charset="0"/>
              </a:rPr>
              <a:t>: Societal attitudes and misconceptions about disabilities can create resistance to inclusive education.</a:t>
            </a:r>
          </a:p>
          <a:p>
            <a:pPr marL="342900" marR="0" lvl="0" indent="-342900" algn="just">
              <a:lnSpc>
                <a:spcPct val="100000"/>
              </a:lnSpc>
              <a:spcBef>
                <a:spcPts val="1200"/>
              </a:spcBef>
              <a:spcAft>
                <a:spcPts val="600"/>
              </a:spcAft>
              <a:buFont typeface="+mj-lt"/>
              <a:buAutoNum type="arabicPeriod"/>
              <a:tabLst>
                <a:tab pos="457200" algn="l"/>
              </a:tabLst>
            </a:pPr>
            <a:r>
              <a:rPr lang="en-IN" sz="2200" b="1" kern="100" dirty="0">
                <a:effectLst/>
                <a:latin typeface="Times New Roman" panose="02020603050405020304" pitchFamily="18" charset="0"/>
                <a:ea typeface="Calibri" panose="020F0502020204030204" pitchFamily="34" charset="0"/>
              </a:rPr>
              <a:t>Policy and Funding Issues</a:t>
            </a:r>
            <a:r>
              <a:rPr lang="en-IN" sz="2200" kern="100" dirty="0">
                <a:effectLst/>
                <a:latin typeface="Times New Roman" panose="02020603050405020304" pitchFamily="18" charset="0"/>
                <a:ea typeface="Calibri" panose="020F0502020204030204" pitchFamily="34" charset="0"/>
              </a:rPr>
              <a:t>: Inadequate policies and funding can limit the scope of inclusive practices.</a:t>
            </a:r>
          </a:p>
        </p:txBody>
      </p:sp>
    </p:spTree>
    <p:extLst>
      <p:ext uri="{BB962C8B-B14F-4D97-AF65-F5344CB8AC3E}">
        <p14:creationId xmlns:p14="http://schemas.microsoft.com/office/powerpoint/2010/main" val="20858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157B6-E3D9-A97C-4CA1-F51A09E20A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C5EA8-6FFE-C88C-5206-724A3590D772}"/>
              </a:ext>
            </a:extLst>
          </p:cNvPr>
          <p:cNvSpPr>
            <a:spLocks noGrp="1"/>
          </p:cNvSpPr>
          <p:nvPr>
            <p:ph type="title"/>
          </p:nvPr>
        </p:nvSpPr>
        <p:spPr/>
        <p:txBody>
          <a:bodyPr>
            <a:noAutofit/>
          </a:bodyPr>
          <a:lstStyle/>
          <a:p>
            <a:r>
              <a:rPr lang="en-US" sz="4000" dirty="0"/>
              <a:t>Strategies for Effective Inclusive Education</a:t>
            </a:r>
            <a:endParaRPr lang="en-IN" sz="4000" dirty="0"/>
          </a:p>
        </p:txBody>
      </p:sp>
      <p:sp>
        <p:nvSpPr>
          <p:cNvPr id="3" name="Content Placeholder 2">
            <a:extLst>
              <a:ext uri="{FF2B5EF4-FFF2-40B4-BE49-F238E27FC236}">
                <a16:creationId xmlns:a16="http://schemas.microsoft.com/office/drawing/2014/main" id="{A216EED3-B73B-046F-DA2F-97654A4E27E7}"/>
              </a:ext>
            </a:extLst>
          </p:cNvPr>
          <p:cNvSpPr>
            <a:spLocks noGrp="1"/>
          </p:cNvSpPr>
          <p:nvPr>
            <p:ph idx="1"/>
          </p:nvPr>
        </p:nvSpPr>
        <p:spPr>
          <a:xfrm>
            <a:off x="1104900" y="1455174"/>
            <a:ext cx="9982200" cy="4717026"/>
          </a:xfrm>
        </p:spPr>
        <p:txBody>
          <a:bodyPr>
            <a:noAutofit/>
          </a:bodyPr>
          <a:lstStyle/>
          <a:p>
            <a:pPr marL="0" marR="0" indent="0" algn="just">
              <a:lnSpc>
                <a:spcPct val="107000"/>
              </a:lnSpc>
              <a:spcBef>
                <a:spcPts val="600"/>
              </a:spcBef>
              <a:spcAft>
                <a:spcPts val="300"/>
              </a:spcAft>
              <a:buNone/>
            </a:pPr>
            <a:r>
              <a:rPr lang="en-IN" sz="2200" kern="100" dirty="0">
                <a:effectLst/>
                <a:latin typeface="Times New Roman" panose="02020603050405020304" pitchFamily="18" charset="0"/>
                <a:ea typeface="Calibri" panose="020F0502020204030204" pitchFamily="34" charset="0"/>
              </a:rPr>
              <a:t>To overcome these challenges, the following strategies can be implemented:</a:t>
            </a:r>
          </a:p>
          <a:p>
            <a:pPr marL="0" marR="0" indent="0" algn="just">
              <a:lnSpc>
                <a:spcPct val="107000"/>
              </a:lnSpc>
              <a:spcBef>
                <a:spcPts val="600"/>
              </a:spcBef>
              <a:spcAft>
                <a:spcPts val="300"/>
              </a:spcAft>
              <a:buNone/>
            </a:pPr>
            <a:r>
              <a:rPr lang="en-IN" sz="2200" b="1" kern="100" dirty="0">
                <a:effectLst/>
                <a:latin typeface="Times New Roman" panose="02020603050405020304" pitchFamily="18" charset="0"/>
                <a:ea typeface="Calibri" panose="020F0502020204030204" pitchFamily="34" charset="0"/>
              </a:rPr>
              <a:t>1. Teacher Training and Professional Development</a:t>
            </a:r>
            <a:endParaRPr lang="en-IN" sz="2200" kern="100" dirty="0">
              <a:effectLst/>
              <a:latin typeface="Times New Roman" panose="02020603050405020304" pitchFamily="18" charset="0"/>
              <a:ea typeface="Calibri" panose="020F0502020204030204" pitchFamily="34" charset="0"/>
            </a:endParaRPr>
          </a:p>
          <a:p>
            <a:pPr marL="800100" lvl="1" indent="-342900" algn="just">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Conduct regular workshops on inclusive teaching methods and differentiated instruction.</a:t>
            </a:r>
          </a:p>
          <a:p>
            <a:pPr marL="800100" lvl="1" indent="-342900" algn="just">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Train teachers to use assistive technologies and adaptive learning tools.</a:t>
            </a:r>
          </a:p>
          <a:p>
            <a:pPr marL="0" marR="0" indent="0" algn="just">
              <a:lnSpc>
                <a:spcPct val="107000"/>
              </a:lnSpc>
              <a:spcBef>
                <a:spcPts val="600"/>
              </a:spcBef>
              <a:spcAft>
                <a:spcPts val="300"/>
              </a:spcAft>
              <a:buNone/>
            </a:pPr>
            <a:r>
              <a:rPr lang="en-IN" sz="2200" b="1" kern="100" dirty="0">
                <a:effectLst/>
                <a:latin typeface="Times New Roman" panose="02020603050405020304" pitchFamily="18" charset="0"/>
                <a:ea typeface="Calibri" panose="020F0502020204030204" pitchFamily="34" charset="0"/>
              </a:rPr>
              <a:t>2. Curriculum Adaptation</a:t>
            </a:r>
            <a:endParaRPr lang="en-IN" sz="2200" kern="100" dirty="0">
              <a:effectLst/>
              <a:latin typeface="Times New Roman" panose="02020603050405020304" pitchFamily="18" charset="0"/>
              <a:ea typeface="Calibri" panose="020F0502020204030204" pitchFamily="34" charset="0"/>
            </a:endParaRPr>
          </a:p>
          <a:p>
            <a:pPr marL="800100" lvl="1" indent="-342900" algn="just">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Modify curricula to accommodate different learning styles and abilities.</a:t>
            </a:r>
          </a:p>
          <a:p>
            <a:pPr marL="800100" lvl="1" indent="-342900" algn="just">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Include multi-sensory learning experiences to engage all students.</a:t>
            </a:r>
          </a:p>
          <a:p>
            <a:pPr marL="0" marR="0" indent="0" algn="just">
              <a:lnSpc>
                <a:spcPct val="107000"/>
              </a:lnSpc>
              <a:spcBef>
                <a:spcPts val="600"/>
              </a:spcBef>
              <a:spcAft>
                <a:spcPts val="300"/>
              </a:spcAft>
              <a:buNone/>
            </a:pPr>
            <a:r>
              <a:rPr lang="en-IN" sz="2200" b="1" kern="100" dirty="0">
                <a:effectLst/>
                <a:latin typeface="Times New Roman" panose="02020603050405020304" pitchFamily="18" charset="0"/>
                <a:ea typeface="Calibri" panose="020F0502020204030204" pitchFamily="34" charset="0"/>
              </a:rPr>
              <a:t>3. Assistive Technologies</a:t>
            </a:r>
            <a:endParaRPr lang="en-IN" sz="2200" kern="100" dirty="0">
              <a:effectLst/>
              <a:latin typeface="Times New Roman" panose="02020603050405020304" pitchFamily="18" charset="0"/>
              <a:ea typeface="Calibri" panose="020F0502020204030204" pitchFamily="34" charset="0"/>
            </a:endParaRPr>
          </a:p>
          <a:p>
            <a:pPr marL="800100" lvl="1" indent="-342900" algn="just">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Provide tools such as speech-to-text software, screen readers, and hearing aids.</a:t>
            </a:r>
          </a:p>
          <a:p>
            <a:pPr marL="800100" lvl="1" indent="-342900" algn="just">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Incorporate digital platforms that offer customizable learning experiences.</a:t>
            </a:r>
          </a:p>
        </p:txBody>
      </p:sp>
    </p:spTree>
    <p:extLst>
      <p:ext uri="{BB962C8B-B14F-4D97-AF65-F5344CB8AC3E}">
        <p14:creationId xmlns:p14="http://schemas.microsoft.com/office/powerpoint/2010/main" val="151626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5FB91-A00E-3B2B-9C20-BA62D6E7B9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A19AAE-7C15-CD58-9AF5-E73DA96179BD}"/>
              </a:ext>
            </a:extLst>
          </p:cNvPr>
          <p:cNvSpPr>
            <a:spLocks noGrp="1"/>
          </p:cNvSpPr>
          <p:nvPr>
            <p:ph type="title"/>
          </p:nvPr>
        </p:nvSpPr>
        <p:spPr/>
        <p:txBody>
          <a:bodyPr>
            <a:noAutofit/>
          </a:bodyPr>
          <a:lstStyle/>
          <a:p>
            <a:r>
              <a:rPr lang="en-US" sz="4000" dirty="0"/>
              <a:t>Strategies for Effective Inclusive Education</a:t>
            </a:r>
            <a:endParaRPr lang="en-IN" sz="4000" dirty="0"/>
          </a:p>
        </p:txBody>
      </p:sp>
      <p:sp>
        <p:nvSpPr>
          <p:cNvPr id="3" name="Content Placeholder 2">
            <a:extLst>
              <a:ext uri="{FF2B5EF4-FFF2-40B4-BE49-F238E27FC236}">
                <a16:creationId xmlns:a16="http://schemas.microsoft.com/office/drawing/2014/main" id="{D2736A15-47CC-6606-67C0-04CE4695D365}"/>
              </a:ext>
            </a:extLst>
          </p:cNvPr>
          <p:cNvSpPr>
            <a:spLocks noGrp="1"/>
          </p:cNvSpPr>
          <p:nvPr>
            <p:ph idx="1"/>
          </p:nvPr>
        </p:nvSpPr>
        <p:spPr>
          <a:xfrm>
            <a:off x="1104900" y="1317526"/>
            <a:ext cx="9982200" cy="4717026"/>
          </a:xfrm>
        </p:spPr>
        <p:txBody>
          <a:bodyPr>
            <a:noAutofit/>
          </a:bodyPr>
          <a:lstStyle/>
          <a:p>
            <a:pPr marL="0" marR="0" indent="0">
              <a:lnSpc>
                <a:spcPct val="107000"/>
              </a:lnSpc>
              <a:spcBef>
                <a:spcPts val="600"/>
              </a:spcBef>
              <a:spcAft>
                <a:spcPts val="300"/>
              </a:spcAft>
              <a:buNone/>
            </a:pPr>
            <a:r>
              <a:rPr lang="en-IN" sz="2200" b="1" kern="100" dirty="0">
                <a:effectLst/>
                <a:latin typeface="Times New Roman" panose="02020603050405020304" pitchFamily="18" charset="0"/>
                <a:ea typeface="Calibri" panose="020F0502020204030204" pitchFamily="34" charset="0"/>
              </a:rPr>
              <a:t>4. Parental and Community Involvement</a:t>
            </a:r>
            <a:endParaRPr lang="en-IN" sz="2200" kern="100" dirty="0">
              <a:effectLst/>
              <a:latin typeface="Times New Roman" panose="02020603050405020304" pitchFamily="18" charset="0"/>
              <a:ea typeface="Calibri" panose="020F0502020204030204" pitchFamily="34" charset="0"/>
            </a:endParaRPr>
          </a:p>
          <a:p>
            <a:pPr marL="800100" lvl="1" indent="-342900">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Engage parents and community members in the educational process.</a:t>
            </a:r>
          </a:p>
          <a:p>
            <a:pPr marL="800100" lvl="1" indent="-342900">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Create awareness programs to foster understanding and support for inclusive education.</a:t>
            </a:r>
          </a:p>
          <a:p>
            <a:pPr marL="0" marR="0" indent="0">
              <a:lnSpc>
                <a:spcPct val="107000"/>
              </a:lnSpc>
              <a:spcBef>
                <a:spcPts val="600"/>
              </a:spcBef>
              <a:spcAft>
                <a:spcPts val="300"/>
              </a:spcAft>
              <a:buNone/>
            </a:pPr>
            <a:r>
              <a:rPr lang="en-IN" sz="2200" b="1" kern="100" dirty="0">
                <a:effectLst/>
                <a:latin typeface="Times New Roman" panose="02020603050405020304" pitchFamily="18" charset="0"/>
                <a:ea typeface="Calibri" panose="020F0502020204030204" pitchFamily="34" charset="0"/>
              </a:rPr>
              <a:t>5. Policy Support and Advocacy</a:t>
            </a:r>
            <a:endParaRPr lang="en-IN" sz="2200" kern="100" dirty="0">
              <a:effectLst/>
              <a:latin typeface="Times New Roman" panose="02020603050405020304" pitchFamily="18" charset="0"/>
              <a:ea typeface="Calibri" panose="020F0502020204030204" pitchFamily="34" charset="0"/>
            </a:endParaRPr>
          </a:p>
          <a:p>
            <a:pPr marL="800100" lvl="1" indent="-342900">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Develop clear policies that mandate inclusive education and ensure accountability.</a:t>
            </a:r>
          </a:p>
          <a:p>
            <a:pPr marL="800100" lvl="1" indent="-342900">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Allocate appropriate funding for resources, infrastructure, and teacher training.</a:t>
            </a:r>
          </a:p>
          <a:p>
            <a:pPr marL="0" marR="0" indent="0">
              <a:lnSpc>
                <a:spcPct val="107000"/>
              </a:lnSpc>
              <a:spcBef>
                <a:spcPts val="600"/>
              </a:spcBef>
              <a:spcAft>
                <a:spcPts val="300"/>
              </a:spcAft>
              <a:buNone/>
            </a:pPr>
            <a:r>
              <a:rPr lang="en-IN" sz="2200" b="1" kern="100" dirty="0">
                <a:effectLst/>
                <a:latin typeface="Times New Roman" panose="02020603050405020304" pitchFamily="18" charset="0"/>
                <a:ea typeface="Calibri" panose="020F0502020204030204" pitchFamily="34" charset="0"/>
              </a:rPr>
              <a:t>6. Peer Support Programs</a:t>
            </a:r>
            <a:endParaRPr lang="en-IN" sz="2200" kern="100" dirty="0">
              <a:effectLst/>
              <a:latin typeface="Times New Roman" panose="02020603050405020304" pitchFamily="18" charset="0"/>
              <a:ea typeface="Calibri" panose="020F0502020204030204" pitchFamily="34" charset="0"/>
            </a:endParaRPr>
          </a:p>
          <a:p>
            <a:pPr marL="800100" lvl="1" indent="-342900">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Encourage peer mentoring and cooperative learning groups.</a:t>
            </a:r>
          </a:p>
          <a:p>
            <a:pPr marL="800100" lvl="1" indent="-342900">
              <a:lnSpc>
                <a:spcPct val="107000"/>
              </a:lnSpc>
              <a:spcAft>
                <a:spcPts val="300"/>
              </a:spcAft>
              <a:buSzPts val="1000"/>
              <a:buFont typeface="Symbol" panose="05050102010706020507" pitchFamily="18" charset="2"/>
              <a:buChar char=""/>
              <a:tabLst>
                <a:tab pos="457200" algn="l"/>
              </a:tabLst>
            </a:pPr>
            <a:r>
              <a:rPr lang="en-IN" sz="2200" kern="100" dirty="0">
                <a:effectLst/>
                <a:latin typeface="Times New Roman" panose="02020603050405020304" pitchFamily="18" charset="0"/>
                <a:ea typeface="Calibri" panose="020F0502020204030204" pitchFamily="34" charset="0"/>
              </a:rPr>
              <a:t>Promote buddy systems to help students with disabilities integrate socially and academically</a:t>
            </a:r>
            <a:r>
              <a:rPr lang="en-IN" sz="1800" kern="100" dirty="0">
                <a:effectLst/>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159053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9334-4118-25D8-28B4-C9A167055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68399-4501-1BE2-5094-B74B1B64C62E}"/>
              </a:ext>
            </a:extLst>
          </p:cNvPr>
          <p:cNvSpPr>
            <a:spLocks noGrp="1"/>
          </p:cNvSpPr>
          <p:nvPr>
            <p:ph type="title"/>
          </p:nvPr>
        </p:nvSpPr>
        <p:spPr/>
        <p:txBody>
          <a:bodyPr>
            <a:noAutofit/>
          </a:bodyPr>
          <a:lstStyle/>
          <a:p>
            <a:r>
              <a:rPr lang="en-US" sz="4000" dirty="0"/>
              <a:t>Case Study </a:t>
            </a:r>
            <a:endParaRPr lang="en-IN" sz="4000" dirty="0"/>
          </a:p>
        </p:txBody>
      </p:sp>
      <p:sp>
        <p:nvSpPr>
          <p:cNvPr id="3" name="Content Placeholder 2">
            <a:extLst>
              <a:ext uri="{FF2B5EF4-FFF2-40B4-BE49-F238E27FC236}">
                <a16:creationId xmlns:a16="http://schemas.microsoft.com/office/drawing/2014/main" id="{8E33CC47-0E68-51E0-E2EE-65AC7B7BC2AD}"/>
              </a:ext>
            </a:extLst>
          </p:cNvPr>
          <p:cNvSpPr>
            <a:spLocks noGrp="1"/>
          </p:cNvSpPr>
          <p:nvPr>
            <p:ph idx="1"/>
          </p:nvPr>
        </p:nvSpPr>
        <p:spPr>
          <a:xfrm>
            <a:off x="1104900" y="1317526"/>
            <a:ext cx="9982200" cy="4717026"/>
          </a:xfrm>
        </p:spPr>
        <p:txBody>
          <a:bodyPr>
            <a:noAutofit/>
          </a:bodyPr>
          <a:lstStyle/>
          <a:p>
            <a:pPr marL="0" marR="0" indent="0" algn="just">
              <a:lnSpc>
                <a:spcPct val="107000"/>
              </a:lnSpc>
              <a:spcAft>
                <a:spcPts val="800"/>
              </a:spcAft>
              <a:buNone/>
            </a:pPr>
            <a:r>
              <a:rPr lang="en-IN" sz="2800" b="1" kern="100" dirty="0">
                <a:effectLst/>
                <a:latin typeface="Times New Roman" panose="02020603050405020304" pitchFamily="18" charset="0"/>
                <a:ea typeface="Calibri" panose="020F0502020204030204" pitchFamily="34" charset="0"/>
              </a:rPr>
              <a:t>Case Study 1: Finland’s Education System</a:t>
            </a:r>
            <a:endParaRPr lang="en-IN" sz="2800" kern="100" dirty="0">
              <a:effectLst/>
              <a:latin typeface="Times New Roman" panose="02020603050405020304" pitchFamily="18" charset="0"/>
              <a:ea typeface="Calibri" panose="020F0502020204030204" pitchFamily="34" charset="0"/>
            </a:endParaRPr>
          </a:p>
          <a:p>
            <a:pPr lvl="1" algn="just">
              <a:lnSpc>
                <a:spcPct val="107000"/>
              </a:lnSpc>
              <a:spcAft>
                <a:spcPts val="800"/>
              </a:spcAft>
            </a:pPr>
            <a:r>
              <a:rPr lang="en-IN" sz="2400" kern="100" dirty="0">
                <a:effectLst/>
                <a:latin typeface="Times New Roman" panose="02020603050405020304" pitchFamily="18" charset="0"/>
                <a:ea typeface="Calibri" panose="020F0502020204030204" pitchFamily="34" charset="0"/>
              </a:rPr>
              <a:t>Finland is recognized for its successful implementation of inclusive education. All students, regardless of their abilities, are taught in mainstream classrooms. The Finnish system emphasizes individualized support, teacher collaboration, and early intervention.</a:t>
            </a:r>
          </a:p>
          <a:p>
            <a:pPr marL="0" marR="0" indent="0" algn="just">
              <a:lnSpc>
                <a:spcPct val="107000"/>
              </a:lnSpc>
              <a:spcAft>
                <a:spcPts val="800"/>
              </a:spcAft>
              <a:buNone/>
            </a:pPr>
            <a:r>
              <a:rPr lang="en-IN" sz="2800" b="1" kern="100" dirty="0">
                <a:effectLst/>
                <a:latin typeface="Times New Roman" panose="02020603050405020304" pitchFamily="18" charset="0"/>
                <a:ea typeface="Calibri" panose="020F0502020204030204" pitchFamily="34" charset="0"/>
              </a:rPr>
              <a:t>Case Study 2: India’s Sarva Shiksha Abhiyan (SSA)</a:t>
            </a:r>
            <a:endParaRPr lang="en-IN" sz="2800" kern="100" dirty="0">
              <a:effectLst/>
              <a:latin typeface="Times New Roman" panose="02020603050405020304" pitchFamily="18" charset="0"/>
              <a:ea typeface="Calibri" panose="020F0502020204030204" pitchFamily="34" charset="0"/>
            </a:endParaRPr>
          </a:p>
          <a:p>
            <a:pPr lvl="1" algn="just"/>
            <a:r>
              <a:rPr lang="en-IN" sz="2400" dirty="0">
                <a:effectLst/>
                <a:latin typeface="Times New Roman" panose="02020603050405020304" pitchFamily="18" charset="0"/>
                <a:ea typeface="Calibri" panose="020F0502020204030204" pitchFamily="34" charset="0"/>
              </a:rPr>
              <a:t>India’s SSA program aims to achieve universal primary education, including children with disabilities. Inclusive practices are promoted through teacher training, community awareness, and resource allocation for assistive technologies.</a:t>
            </a:r>
            <a:endParaRPr lang="en-IN" sz="24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501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68419-AFC5-226D-476E-68D9DFCF8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E3258-B50E-0486-52B1-0A25899D1D1B}"/>
              </a:ext>
            </a:extLst>
          </p:cNvPr>
          <p:cNvSpPr>
            <a:spLocks noGrp="1"/>
          </p:cNvSpPr>
          <p:nvPr>
            <p:ph type="title"/>
          </p:nvPr>
        </p:nvSpPr>
        <p:spPr/>
        <p:txBody>
          <a:bodyPr>
            <a:noAutofit/>
          </a:bodyPr>
          <a:lstStyle/>
          <a:p>
            <a:r>
              <a:rPr lang="en-US" sz="4000" dirty="0"/>
              <a:t>Conclusion </a:t>
            </a:r>
            <a:endParaRPr lang="en-IN" sz="4000" dirty="0"/>
          </a:p>
        </p:txBody>
      </p:sp>
      <p:sp>
        <p:nvSpPr>
          <p:cNvPr id="3" name="Content Placeholder 2">
            <a:extLst>
              <a:ext uri="{FF2B5EF4-FFF2-40B4-BE49-F238E27FC236}">
                <a16:creationId xmlns:a16="http://schemas.microsoft.com/office/drawing/2014/main" id="{A8E1ABCB-7CB7-111B-17E2-CA99BAAC3C6B}"/>
              </a:ext>
            </a:extLst>
          </p:cNvPr>
          <p:cNvSpPr>
            <a:spLocks noGrp="1"/>
          </p:cNvSpPr>
          <p:nvPr>
            <p:ph idx="1"/>
          </p:nvPr>
        </p:nvSpPr>
        <p:spPr>
          <a:xfrm>
            <a:off x="1104900" y="1317526"/>
            <a:ext cx="9982200" cy="4717026"/>
          </a:xfrm>
        </p:spPr>
        <p:txBody>
          <a:bodyPr>
            <a:noAutofit/>
          </a:bodyPr>
          <a:lstStyle/>
          <a:p>
            <a:pPr algn="just">
              <a:lnSpc>
                <a:spcPct val="100000"/>
              </a:lnSpc>
              <a:spcAft>
                <a:spcPts val="800"/>
              </a:spcAft>
            </a:pPr>
            <a:r>
              <a:rPr lang="en-IN" sz="2400" kern="100" dirty="0">
                <a:effectLst/>
                <a:latin typeface="Times New Roman" panose="02020603050405020304" pitchFamily="18" charset="0"/>
                <a:ea typeface="Calibri" panose="020F0502020204030204" pitchFamily="34" charset="0"/>
              </a:rPr>
              <a:t>Inclusive education is not merely an educational approach but a fundamental human right. </a:t>
            </a:r>
          </a:p>
          <a:p>
            <a:pPr algn="just">
              <a:lnSpc>
                <a:spcPct val="100000"/>
              </a:lnSpc>
              <a:spcAft>
                <a:spcPts val="800"/>
              </a:spcAft>
            </a:pPr>
            <a:r>
              <a:rPr lang="en-IN" sz="2400" kern="100" dirty="0">
                <a:effectLst/>
                <a:latin typeface="Times New Roman" panose="02020603050405020304" pitchFamily="18" charset="0"/>
                <a:ea typeface="Calibri" panose="020F0502020204030204" pitchFamily="34" charset="0"/>
              </a:rPr>
              <a:t>It promotes equity, acceptance, and respect for diversity, preparing students for a more inclusive society. </a:t>
            </a:r>
          </a:p>
          <a:p>
            <a:pPr algn="just">
              <a:lnSpc>
                <a:spcPct val="100000"/>
              </a:lnSpc>
              <a:spcAft>
                <a:spcPts val="800"/>
              </a:spcAft>
            </a:pPr>
            <a:r>
              <a:rPr lang="en-IN" sz="2400" kern="100" dirty="0">
                <a:effectLst/>
                <a:latin typeface="Times New Roman" panose="02020603050405020304" pitchFamily="18" charset="0"/>
                <a:ea typeface="Calibri" panose="020F0502020204030204" pitchFamily="34" charset="0"/>
              </a:rPr>
              <a:t>While challenges remain, strategic policies, teacher training, and community involvement can make inclusive education a reality for all.</a:t>
            </a:r>
          </a:p>
          <a:p>
            <a:pPr algn="just">
              <a:lnSpc>
                <a:spcPct val="100000"/>
              </a:lnSpc>
              <a:spcAft>
                <a:spcPts val="800"/>
              </a:spcAft>
            </a:pPr>
            <a:r>
              <a:rPr lang="en-IN" sz="2400" kern="100" dirty="0">
                <a:effectLst/>
                <a:latin typeface="Times New Roman" panose="02020603050405020304" pitchFamily="18" charset="0"/>
                <a:ea typeface="Calibri" panose="020F0502020204030204" pitchFamily="34" charset="0"/>
              </a:rPr>
              <a:t>Inclusive education benefits everyone, fostering environments where all students can learn, grow, and contribute meaningfully to society. </a:t>
            </a:r>
          </a:p>
          <a:p>
            <a:pPr algn="just">
              <a:lnSpc>
                <a:spcPct val="100000"/>
              </a:lnSpc>
              <a:spcAft>
                <a:spcPts val="800"/>
              </a:spcAft>
            </a:pPr>
            <a:r>
              <a:rPr lang="en-IN" sz="2400" kern="100" dirty="0">
                <a:effectLst/>
                <a:latin typeface="Times New Roman" panose="02020603050405020304" pitchFamily="18" charset="0"/>
                <a:ea typeface="Calibri" panose="020F0502020204030204" pitchFamily="34" charset="0"/>
              </a:rPr>
              <a:t>The path to inclusivity requires collaboration, commitment, and a belief in the potential of every child.</a:t>
            </a:r>
          </a:p>
          <a:p>
            <a:pPr algn="just">
              <a:lnSpc>
                <a:spcPct val="100000"/>
              </a:lnSpc>
              <a:spcAft>
                <a:spcPts val="800"/>
              </a:spcAft>
            </a:pPr>
            <a:endParaRPr lang="en-IN" sz="24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5596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71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31">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heme31" id="{44176FB9-F58A-4C68-8074-7D0BFFABEBE9}" vid="{5877B1E1-DEC2-4E17-ABAA-3E3D3160D2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Theme31</Template>
  <TotalTime>81</TotalTime>
  <Words>938</Words>
  <Application>Microsoft Office PowerPoint</Application>
  <PresentationFormat>Widescreen</PresentationFormat>
  <Paragraphs>71</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Euphemia</vt:lpstr>
      <vt:lpstr>Plantagenet Cherokee</vt:lpstr>
      <vt:lpstr>Symbol</vt:lpstr>
      <vt:lpstr>Times New Roman</vt:lpstr>
      <vt:lpstr>Wingdings</vt:lpstr>
      <vt:lpstr>Theme31</vt:lpstr>
      <vt:lpstr>Inclusive Education A Holistic Approach to Equitable Learning</vt:lpstr>
      <vt:lpstr>Introduction</vt:lpstr>
      <vt:lpstr>Definition of Inclusive Education</vt:lpstr>
      <vt:lpstr>Principles of Inclusive Education</vt:lpstr>
      <vt:lpstr>Benefits of Inclusive Education</vt:lpstr>
      <vt:lpstr>Challenges in Implementing Inclusive Education</vt:lpstr>
      <vt:lpstr>Strategies for Effective Inclusive Education</vt:lpstr>
      <vt:lpstr>Strategies for Effective Inclusive Education</vt:lpstr>
      <vt:lpstr>Case Study </vt:lpstr>
      <vt:lpstr>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vijay jangra</dc:creator>
  <cp:lastModifiedBy>Language Lab</cp:lastModifiedBy>
  <cp:revision>3</cp:revision>
  <dcterms:created xsi:type="dcterms:W3CDTF">2024-12-15T08:53:39Z</dcterms:created>
  <dcterms:modified xsi:type="dcterms:W3CDTF">2024-12-30T01:27:12Z</dcterms:modified>
</cp:coreProperties>
</file>