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sldIdLst>
    <p:sldId id="256" r:id="rId3"/>
    <p:sldId id="257" r:id="rId4"/>
    <p:sldId id="258" r:id="rId5"/>
    <p:sldId id="259" r:id="rId6"/>
    <p:sldId id="261" r:id="rId7"/>
    <p:sldId id="260" r:id="rId8"/>
    <p:sldId id="262" r:id="rId9"/>
    <p:sldId id="265" r:id="rId10"/>
    <p:sldId id="263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0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DAC7F-E2C6-1995-8521-5635B8C07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52434-0651-C4AB-B384-4AAEFBCFE3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048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912AC-7A03-E28F-B632-313B9A33B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45729-8CE6-A04C-F596-BE4527D77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5B48C-C2FD-11A8-4A85-4F4C4D5EE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813E9-8B9A-4C9B-BE1A-5B07418C5FB8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B66AF-56AE-564B-B50F-9CB9C2018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5C886-6A61-B340-2757-2950893CA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EA7D-13C1-46E6-B27A-38E561BB7F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674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5B3FF-12CC-3F8C-00FD-33D005BCC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13BE6-CDCD-EFAA-ABE5-1A063AC61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AA260-3384-D73A-2BA5-F409D412A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FE78A-A61C-4EBE-BD95-E255F8654718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D84AC-1CCF-1821-774B-1343858F3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3BA67-3609-FBC1-1894-6A2FA3FCA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6451F-D0A5-4AC7-934A-7FDCC3432E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848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20C83-D2C3-FB4A-1523-3482E4CFC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F4023-AA6B-ECB3-AC00-6B45A5BB9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DF6FE-4F19-018E-0634-00D7C84AB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813E9-8B9A-4C9B-BE1A-5B07418C5FB8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38DFF-771C-0AC4-798E-3E5D2DEE5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C449E-574C-C513-42F8-AB472558F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0EA7D-13C1-46E6-B27A-38E561BB7F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44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D5F6F5-F413-27CF-7027-FA618C9F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E55D93-8795-8ECA-80C0-F72B6F221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78B70-FCFD-552B-9EE4-02501958C2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813E9-8B9A-4C9B-BE1A-5B07418C5FB8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C602F-05D0-1F8F-AD55-745158B31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F843A-26CB-9541-8D9B-836A2F0787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EA7D-13C1-46E6-B27A-38E561BB7F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7242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B91BF7-51FD-688E-DF80-52C844462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3426B-8178-46B1-6725-4177CBCFA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7A01E-8825-7383-9D9E-DA6860CC7F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813E9-8B9A-4C9B-BE1A-5B07418C5FB8}" type="datetimeFigureOut">
              <a:rPr lang="en-IN" smtClean="0"/>
              <a:t>28-12-2024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5D73B-D208-B7D8-41C5-3A3C7C67CA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E7FD5-FA7C-B6B5-BA62-AF82BB1349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EA7D-13C1-46E6-B27A-38E561BB7F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610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75AB9-4EDF-AE33-EA28-9389E26BD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6789"/>
            <a:ext cx="9144000" cy="1060398"/>
          </a:xfrm>
        </p:spPr>
        <p:txBody>
          <a:bodyPr>
            <a:noAutofit/>
          </a:bodyPr>
          <a:lstStyle/>
          <a:p>
            <a:r>
              <a:rPr lang="en-IN" sz="4500" b="1" dirty="0">
                <a:solidFill>
                  <a:srgbClr val="002060"/>
                </a:solidFill>
                <a:effectLst/>
                <a:latin typeface="Atwood" pitchFamily="2" charset="0"/>
                <a:ea typeface="Calibri" panose="020F0502020204030204" pitchFamily="34" charset="0"/>
              </a:rPr>
              <a:t>Developing Reading Skills and</a:t>
            </a:r>
            <a:br>
              <a:rPr lang="en-IN" sz="4500" b="1" dirty="0">
                <a:solidFill>
                  <a:srgbClr val="002060"/>
                </a:solidFill>
                <a:effectLst/>
                <a:latin typeface="Atwood" pitchFamily="2" charset="0"/>
                <a:ea typeface="Calibri" panose="020F0502020204030204" pitchFamily="34" charset="0"/>
              </a:rPr>
            </a:br>
            <a:r>
              <a:rPr lang="en-IN" sz="2800" b="1" dirty="0">
                <a:solidFill>
                  <a:srgbClr val="002060"/>
                </a:solidFill>
                <a:effectLst/>
                <a:latin typeface="Atwood" pitchFamily="2" charset="0"/>
                <a:ea typeface="Calibri" panose="020F0502020204030204" pitchFamily="34" charset="0"/>
              </a:rPr>
              <a:t>How It Helps in Comprehension of Unseen Passages</a:t>
            </a:r>
            <a:endParaRPr lang="en-IN" sz="2800" dirty="0">
              <a:solidFill>
                <a:srgbClr val="002060"/>
              </a:solidFill>
              <a:latin typeface="Atwood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6A628B-99F3-7E1A-3DCB-7941F6C14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91484" y="4650658"/>
            <a:ext cx="2674377" cy="2121311"/>
          </a:xfrm>
        </p:spPr>
        <p:txBody>
          <a:bodyPr>
            <a:normAutofit/>
          </a:bodyPr>
          <a:lstStyle/>
          <a:p>
            <a:r>
              <a:rPr lang="en-US" dirty="0"/>
              <a:t>Prepared By: </a:t>
            </a:r>
          </a:p>
          <a:p>
            <a:r>
              <a:rPr lang="en-US" dirty="0"/>
              <a:t>Vijay </a:t>
            </a:r>
            <a:r>
              <a:rPr lang="en-US" dirty="0" err="1"/>
              <a:t>Jangra</a:t>
            </a:r>
            <a:r>
              <a:rPr lang="en-US" dirty="0"/>
              <a:t> </a:t>
            </a:r>
          </a:p>
          <a:p>
            <a:r>
              <a:rPr lang="en-US" dirty="0"/>
              <a:t>Presented By:</a:t>
            </a:r>
          </a:p>
          <a:p>
            <a:r>
              <a:rPr lang="en-US" dirty="0"/>
              <a:t>Praveen Grewal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7167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AA4A-484F-10B4-D108-FE6AA839C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2AF7D-A75E-D317-DF40-6B219EE6A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2826"/>
            <a:ext cx="10515600" cy="4584137"/>
          </a:xfrm>
        </p:spPr>
        <p:txBody>
          <a:bodyPr>
            <a:normAutofit/>
          </a:bodyPr>
          <a:lstStyle/>
          <a:p>
            <a:pPr algn="just"/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Reading is a fundamental skill that forms the basis for learning in all academic disciplines. </a:t>
            </a:r>
          </a:p>
          <a:p>
            <a:pPr algn="just"/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Effective reading skills enable students to comprehend, interpret, and </a:t>
            </a:r>
            <a:r>
              <a:rPr lang="en-IN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analyze</a:t>
            </a:r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texts. </a:t>
            </a:r>
          </a:p>
          <a:p>
            <a:pPr algn="just"/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is especially important for understanding unseen passages in examinations and real-world applications.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841356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BF946-E1D6-7EA1-75C4-B611EB93C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5D26B-F156-E76B-A84B-18C145388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Objectives: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6DB66-1BB1-AB09-BB86-B84792BA8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064" y="1425678"/>
            <a:ext cx="8895735" cy="475128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 enhance reading fluency and accuracy.</a:t>
            </a:r>
          </a:p>
          <a:p>
            <a:pPr algn="just">
              <a:lnSpc>
                <a:spcPct val="150000"/>
              </a:lnSpc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 develop strategies for effective comprehension.</a:t>
            </a:r>
          </a:p>
          <a:p>
            <a:pPr algn="just">
              <a:lnSpc>
                <a:spcPct val="150000"/>
              </a:lnSpc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 build vocabulary and improve contextual understanding.</a:t>
            </a:r>
          </a:p>
          <a:p>
            <a:pPr algn="just">
              <a:lnSpc>
                <a:spcPct val="150000"/>
              </a:lnSpc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 enable students to analyze and interpret unfamiliar texts confidently.</a:t>
            </a:r>
          </a:p>
        </p:txBody>
      </p:sp>
    </p:spTree>
    <p:extLst>
      <p:ext uri="{BB962C8B-B14F-4D97-AF65-F5344CB8AC3E}">
        <p14:creationId xmlns:p14="http://schemas.microsoft.com/office/powerpoint/2010/main" val="2134638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2EF90-B872-BA12-71C8-E5F06BC5E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95F67-0841-F322-5228-857D9FFDA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5081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Components of Reading Skills: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B3B24-16EE-1CB5-3470-3B4D00AE8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88029"/>
            <a:ext cx="10862187" cy="4613634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Decoding Skills: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9535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Recognizing letters, words, and sounds.</a:t>
            </a:r>
          </a:p>
          <a:p>
            <a:pPr marL="89535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Translating written words into their spoken equivalents.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Fluency: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9535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Reading smoothly with appropriate speed, accuracy, and expression.</a:t>
            </a:r>
          </a:p>
          <a:p>
            <a:pPr marL="1976438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Vocabulary: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33045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Understanding the meaning of words in different contexts.</a:t>
            </a:r>
          </a:p>
          <a:p>
            <a:pPr marL="233045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Recognizing synonyms, antonyms, and idiomatic expressions.</a:t>
            </a:r>
          </a:p>
          <a:p>
            <a:pPr marL="0" marR="0" indent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4AB61E-2C69-CCCE-8298-16AFB86D74CF}"/>
              </a:ext>
            </a:extLst>
          </p:cNvPr>
          <p:cNvSpPr txBox="1"/>
          <p:nvPr/>
        </p:nvSpPr>
        <p:spPr>
          <a:xfrm>
            <a:off x="9566787" y="6046837"/>
            <a:ext cx="2395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A0D2"/>
                </a:solidFill>
              </a:rPr>
              <a:t>Continue …………..</a:t>
            </a:r>
            <a:endParaRPr lang="en-IN" sz="2400" dirty="0">
              <a:solidFill>
                <a:srgbClr val="00A0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673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FE49B-AB89-1814-5B1C-BA3B64B2E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AA87F-DB9D-E0A7-A59F-28E1F6A95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5081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Components of Reading Skills: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35269-9A39-DB69-C0ED-8570CF336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88029"/>
            <a:ext cx="10862187" cy="4613634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Comprehension: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645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Extracting meaning from text.</a:t>
            </a:r>
          </a:p>
          <a:p>
            <a:pPr marL="80645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Identifying main ideas, supporting details, and inferential meanings.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Critical Reading: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645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Analyzing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the author’s intent, tone, and perspective.</a:t>
            </a:r>
          </a:p>
          <a:p>
            <a:pPr marL="80645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Evaluating arguments and evidence in the text.</a:t>
            </a:r>
          </a:p>
          <a:p>
            <a:pPr marL="22860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660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4A34E-9738-96F7-C00E-8D55885A6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B170A-024E-1992-5B63-F9668D89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142"/>
            <a:ext cx="10515600" cy="101138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Importance of Reading Skills in Comprehension of Unseen Passages:</a:t>
            </a:r>
            <a:endParaRPr lang="en-IN" sz="3600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BB82A-D03D-4D61-797C-0B9F5AA3F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7185"/>
            <a:ext cx="10515600" cy="4584137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Quick Understanding of Content: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Helps students grasp the essence of the passage without prior familiarity.</a:t>
            </a:r>
          </a:p>
          <a:p>
            <a:pPr marL="228600" marR="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Efficient Answering: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Enables identification of answers to direct and inferential questions.</a:t>
            </a:r>
          </a:p>
          <a:p>
            <a:pPr marL="228600" marR="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Improves Contextual Guessing: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789113" marR="0">
              <a:lnSpc>
                <a:spcPct val="107000"/>
              </a:lnSpc>
              <a:spcBef>
                <a:spcPts val="9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Helps infer the meaning of unfamiliar words or phrases from the surrounding text.</a:t>
            </a:r>
          </a:p>
          <a:p>
            <a:pPr algn="just">
              <a:spcBef>
                <a:spcPts val="900"/>
              </a:spcBef>
              <a:spcAft>
                <a:spcPts val="600"/>
              </a:spcAft>
            </a:pPr>
            <a:endParaRPr lang="en-IN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690B6E-24D9-D979-7997-A5AE31DDB8D9}"/>
              </a:ext>
            </a:extLst>
          </p:cNvPr>
          <p:cNvSpPr txBox="1"/>
          <p:nvPr/>
        </p:nvSpPr>
        <p:spPr>
          <a:xfrm>
            <a:off x="9566787" y="6046837"/>
            <a:ext cx="2395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A0D2"/>
                </a:solidFill>
              </a:rPr>
              <a:t>Continue …………..</a:t>
            </a:r>
            <a:endParaRPr lang="en-IN" sz="2400" dirty="0">
              <a:solidFill>
                <a:srgbClr val="00A0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641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5CA7E-D7B8-BF99-8CD7-EF22F8738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91A8F-4813-969B-7594-2E4D40CBD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142"/>
            <a:ext cx="10515600" cy="101138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Importance of Reading Skills in Comprehension of Unseen Passages:</a:t>
            </a:r>
            <a:endParaRPr lang="en-IN" sz="3600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258FB-5ED6-973B-E2DB-372BDC9BF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397322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Enhances Critical Thinking: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Supports evaluating ideas and drawing logical conclusions.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Time Management: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Facilitates reading passages quickly and accurately during examinations.</a:t>
            </a:r>
          </a:p>
        </p:txBody>
      </p:sp>
    </p:spTree>
    <p:extLst>
      <p:ext uri="{BB962C8B-B14F-4D97-AF65-F5344CB8AC3E}">
        <p14:creationId xmlns:p14="http://schemas.microsoft.com/office/powerpoint/2010/main" val="4241382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42B00-E507-0E13-6DEA-57C9004975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465" y="914399"/>
            <a:ext cx="9144000" cy="1641834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IN" sz="55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Strategies for </a:t>
            </a:r>
            <a:br>
              <a:rPr lang="en-IN" sz="55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55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Developing Reading Skills:</a:t>
            </a:r>
            <a:endParaRPr lang="en-IN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031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126A7-AC5C-5EA0-F391-3AFDA1764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E264A-23AA-6095-CEDC-A6454A45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A. Before Reading: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5F9FA-2EF4-8595-EEAA-239F3E0BE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2826"/>
            <a:ext cx="10515600" cy="4584137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Preview the Text: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Skim headings, subheadings, and visuals for an overview.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Predict the topic and purpose of the passage.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Set a Purpose for Reading: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 on understanding specific information or gaining a general idea.</a:t>
            </a:r>
          </a:p>
          <a:p>
            <a:pPr marL="1976438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Activate Background Knowledge: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693988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Relate the topic to prior knowledge to make connections.</a:t>
            </a:r>
          </a:p>
          <a:p>
            <a:pPr algn="just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62419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4AEC3-F56D-05CC-85FF-0B2E40C3F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BF200-E43C-BEA2-671D-A4750CA16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B. During Reading: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8963E-9A31-5C0B-C231-8BFB003EE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8528"/>
            <a:ext cx="10515600" cy="4584137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Skimming and Scanning Techniques: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Skim for main ideas.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Scan for specific details, dates, or keywords.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Break the Text into Sections: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Read in manageable chunks to avoid feeling overwhelmed.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Underline or Highlight Key Points: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Identify important facts, arguments, or themes.</a:t>
            </a:r>
          </a:p>
          <a:p>
            <a:pPr marL="1976438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Monitor Understanding: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41935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Pause to summarize and clarify doubts while reading.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77345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2E5CC-1B32-42C3-A7C5-4274C3BC9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C48D4-6CF0-3B6C-6C87-D3689F721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C. After Reading: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218F8-F4D5-C639-81BB-89B9F5F8A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2826"/>
            <a:ext cx="10515600" cy="4584137"/>
          </a:xfrm>
        </p:spPr>
        <p:txBody>
          <a:bodyPr>
            <a:norm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Summarize the Passage: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Write or state the main ideas in your own words.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Answer Questions Strategically: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Locate the answers in the text and match them to the questions.</a:t>
            </a:r>
          </a:p>
          <a:p>
            <a:pPr marL="1169988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Reflect and Evaluate: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789113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Consider the author’s perspective and tone.</a:t>
            </a:r>
          </a:p>
          <a:p>
            <a:pPr marL="0" indent="0" algn="just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35069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ACF47D-5EB8-EEC5-6467-18170B7B1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221EE-2C4A-3DA2-8D64-397060499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23" y="2608083"/>
            <a:ext cx="9144000" cy="1641834"/>
          </a:xfrm>
          <a:noFill/>
        </p:spPr>
        <p:txBody>
          <a:bodyPr>
            <a:normAutofit/>
          </a:bodyPr>
          <a:lstStyle/>
          <a:p>
            <a:r>
              <a:rPr lang="en-IN" sz="55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Strategies for </a:t>
            </a:r>
            <a:br>
              <a:rPr lang="en-IN" sz="55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55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Developing Reading Skills:</a:t>
            </a:r>
            <a:endParaRPr lang="en-IN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269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009D8-261B-6341-4B1B-CBA62C36A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8BCE5-4F85-B0F9-F88F-651535CA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	Focus on the Question Type: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6EFA4-2F91-504C-B431-C1E652870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658"/>
            <a:ext cx="10515600" cy="4574305"/>
          </a:xfrm>
        </p:spPr>
        <p:txBody>
          <a:bodyPr>
            <a:normAutofit/>
          </a:bodyPr>
          <a:lstStyle/>
          <a:p>
            <a:pPr marL="6858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Direct Questions: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Find specific details in the passage.</a:t>
            </a:r>
          </a:p>
          <a:p>
            <a:pPr marL="6858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Inferential Questions: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Read between the lines to deduce answers.</a:t>
            </a:r>
          </a:p>
          <a:p>
            <a:pPr marL="685800" marR="0" algn="just">
              <a:lnSpc>
                <a:spcPct val="150000"/>
              </a:lnSpc>
              <a:spcAft>
                <a:spcPts val="800"/>
              </a:spcAf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Vocabulary-Based Questions: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Use contextual clues to interpret meanings.</a:t>
            </a:r>
          </a:p>
        </p:txBody>
      </p:sp>
    </p:spTree>
    <p:extLst>
      <p:ext uri="{BB962C8B-B14F-4D97-AF65-F5344CB8AC3E}">
        <p14:creationId xmlns:p14="http://schemas.microsoft.com/office/powerpoint/2010/main" val="1005963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EF09B-2A37-5267-1337-2D2EC2E6E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878AC-ADFA-62DA-5407-D107738A9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	Improve Reading Speed and Accuracy: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37BC1-8502-683B-D20E-3CAAE662B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659"/>
            <a:ext cx="10515600" cy="1325564"/>
          </a:xfrm>
        </p:spPr>
        <p:txBody>
          <a:bodyPr>
            <a:normAutofit/>
          </a:bodyPr>
          <a:lstStyle/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timed reading practices.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Avoid subvocalization (reading aloud in your head).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ED1090B-ACE6-A619-A4FC-EA0FDC32DAA9}"/>
              </a:ext>
            </a:extLst>
          </p:cNvPr>
          <p:cNvSpPr txBox="1">
            <a:spLocks/>
          </p:cNvSpPr>
          <p:nvPr/>
        </p:nvSpPr>
        <p:spPr>
          <a:xfrm>
            <a:off x="838200" y="29282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A0D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3.	Build Vocabulary: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7441DC5-8798-1292-CF29-4743E2EF8EA0}"/>
              </a:ext>
            </a:extLst>
          </p:cNvPr>
          <p:cNvSpPr txBox="1">
            <a:spLocks/>
          </p:cNvSpPr>
          <p:nvPr/>
        </p:nvSpPr>
        <p:spPr>
          <a:xfrm>
            <a:off x="2005780" y="4165757"/>
            <a:ext cx="9348019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Maintain a word journal.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Learn roots, prefixes, and suffixes to decode word meanings.</a:t>
            </a:r>
          </a:p>
        </p:txBody>
      </p:sp>
    </p:spTree>
    <p:extLst>
      <p:ext uri="{BB962C8B-B14F-4D97-AF65-F5344CB8AC3E}">
        <p14:creationId xmlns:p14="http://schemas.microsoft.com/office/powerpoint/2010/main" val="2526254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1B804-4A87-8F25-A225-3A8DCA7FB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BDC3F-0303-BAA3-A5BD-7DF05A97A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	Practice Paraphrasing: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E2403-3929-17FD-F3B6-70948B710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659"/>
            <a:ext cx="10515600" cy="1325564"/>
          </a:xfrm>
        </p:spPr>
        <p:txBody>
          <a:bodyPr>
            <a:normAutofit/>
          </a:bodyPr>
          <a:lstStyle/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Rephrase sentences to improve understanding.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997473-F713-4C00-2206-EDA0C29A6CF1}"/>
              </a:ext>
            </a:extLst>
          </p:cNvPr>
          <p:cNvSpPr txBox="1">
            <a:spLocks/>
          </p:cNvSpPr>
          <p:nvPr/>
        </p:nvSpPr>
        <p:spPr>
          <a:xfrm>
            <a:off x="838200" y="29282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A0D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5.	Engage in Active Reading: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8DA93D-D7F0-97FF-C5AE-4DF03502D591}"/>
              </a:ext>
            </a:extLst>
          </p:cNvPr>
          <p:cNvSpPr txBox="1">
            <a:spLocks/>
          </p:cNvSpPr>
          <p:nvPr/>
        </p:nvSpPr>
        <p:spPr>
          <a:xfrm>
            <a:off x="2005780" y="4165757"/>
            <a:ext cx="9348019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Ask questions while reading to stay focused.</a:t>
            </a:r>
          </a:p>
        </p:txBody>
      </p:sp>
    </p:spTree>
    <p:extLst>
      <p:ext uri="{BB962C8B-B14F-4D97-AF65-F5344CB8AC3E}">
        <p14:creationId xmlns:p14="http://schemas.microsoft.com/office/powerpoint/2010/main" val="26220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F2CC9-E249-A879-3ED6-184C548C8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B5DFB-6052-2EFB-951A-87E2E0A5D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Activities to Enhance Reading Skills: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A35AE-29DB-B296-DD7E-F03324EA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5678"/>
            <a:ext cx="5552768" cy="4751286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Jigsaw Reading: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Divide a passage into sections and assign each to a group. Share findings collaboratively.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Close Reading: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Analyze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short passage for details, vocabulary, and structure.</a:t>
            </a:r>
          </a:p>
          <a:p>
            <a:pPr marL="0" indent="0" algn="just">
              <a:buNone/>
            </a:pPr>
            <a:endParaRPr lang="en-IN" sz="2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1C39246-D3D7-D5A8-9CB1-57C335667F27}"/>
              </a:ext>
            </a:extLst>
          </p:cNvPr>
          <p:cNvSpPr txBox="1">
            <a:spLocks/>
          </p:cNvSpPr>
          <p:nvPr/>
        </p:nvSpPr>
        <p:spPr>
          <a:xfrm>
            <a:off x="6390968" y="1425678"/>
            <a:ext cx="5552768" cy="4751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2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Reading Aloud:</a:t>
            </a:r>
            <a:endParaRPr lang="en-IN" sz="2200" kern="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Improves fluency and pronunciation.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2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Prediction Exercises:</a:t>
            </a:r>
            <a:endParaRPr lang="en-IN" sz="2200" kern="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Guess the content based on the title and opening sentences.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2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Summarization Tasks:</a:t>
            </a:r>
            <a:endParaRPr lang="en-IN" sz="2200" kern="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Summarize passages in a few sentences, highlighting key ideas.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4221365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48681-C879-41AD-4B85-E83856470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52E2E-69A5-739C-0170-33F6B0881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0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Conclusion:</a:t>
            </a:r>
            <a:endParaRPr lang="en-IN" dirty="0">
              <a:solidFill>
                <a:srgbClr val="00A0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08C68-A755-93B1-5CE9-916BD1D5B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3666"/>
            <a:ext cx="10515600" cy="463329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Developing strong reading skills is essential for effectively comprehending unseen passages.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focusing on techniques such as skimming, scanning, vocabulary building, and critical analysis, students can enhance their ability to extract meaning and answer questions confidently.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Continuous practice and guided strategies will ensure long-term benefits in academics and beyond.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50319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3" id="{1F15C2CF-A3D6-4C33-84BF-EC773CDAE7A3}" vid="{116075FB-D72E-4E3E-8F21-9BB788336CE1}"/>
    </a:ext>
  </a:extLst>
</a:theme>
</file>

<file path=ppt/theme/theme2.xml><?xml version="1.0" encoding="utf-8"?>
<a:theme xmlns:a="http://schemas.openxmlformats.org/drawingml/2006/main" name="Theme1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4" id="{8B635E7A-895B-4027-BD31-823E6E964893}" vid="{33AD0BE6-115C-46D6-A6C7-CA4440494D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Theme13</Template>
  <TotalTime>52</TotalTime>
  <Words>739</Words>
  <Application>Microsoft Office PowerPoint</Application>
  <PresentationFormat>Widescreen</PresentationFormat>
  <Paragraphs>100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Atwood</vt:lpstr>
      <vt:lpstr>Calibri</vt:lpstr>
      <vt:lpstr>Calibri Light</vt:lpstr>
      <vt:lpstr>Times New Roman</vt:lpstr>
      <vt:lpstr>Theme13</vt:lpstr>
      <vt:lpstr>Theme14</vt:lpstr>
      <vt:lpstr>Developing Reading Skills and How It Helps in Comprehension of Unseen Passages</vt:lpstr>
      <vt:lpstr>Introduction:</vt:lpstr>
      <vt:lpstr>Objectives:</vt:lpstr>
      <vt:lpstr>Components of Reading Skills:</vt:lpstr>
      <vt:lpstr>Components of Reading Skills:</vt:lpstr>
      <vt:lpstr>Importance of Reading Skills in Comprehension of Unseen Passages:</vt:lpstr>
      <vt:lpstr>Importance of Reading Skills in Comprehension of Unseen Passages:</vt:lpstr>
      <vt:lpstr>Strategies for  Developing Reading Skills:</vt:lpstr>
      <vt:lpstr>A. Before Reading:</vt:lpstr>
      <vt:lpstr>B. During Reading:</vt:lpstr>
      <vt:lpstr>C. After Reading:</vt:lpstr>
      <vt:lpstr>Strategies for  Developing Reading Skills:</vt:lpstr>
      <vt:lpstr>1. Focus on the Question Type:</vt:lpstr>
      <vt:lpstr>2. Improve Reading Speed and Accuracy:</vt:lpstr>
      <vt:lpstr>4. Practice Paraphrasing:</vt:lpstr>
      <vt:lpstr>Activities to Enhance Reading Skills:</vt:lpstr>
      <vt:lpstr>Conclusion: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dcterms:created xsi:type="dcterms:W3CDTF">2024-12-07T01:07:58Z</dcterms:created>
  <dcterms:modified xsi:type="dcterms:W3CDTF">2024-12-28T02:17:07Z</dcterms:modified>
</cp:coreProperties>
</file>